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68" r:id="rId3"/>
    <p:sldId id="272" r:id="rId4"/>
    <p:sldId id="269" r:id="rId5"/>
    <p:sldId id="270" r:id="rId6"/>
    <p:sldId id="257" r:id="rId7"/>
    <p:sldId id="258" r:id="rId8"/>
    <p:sldId id="259" r:id="rId9"/>
    <p:sldId id="260" r:id="rId10"/>
    <p:sldId id="261" r:id="rId11"/>
    <p:sldId id="262" r:id="rId12"/>
    <p:sldId id="263" r:id="rId13"/>
    <p:sldId id="264" r:id="rId14"/>
    <p:sldId id="265" r:id="rId15"/>
    <p:sldId id="266" r:id="rId16"/>
    <p:sldId id="271" r:id="rId17"/>
    <p:sldId id="26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23687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492234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4922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54517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7927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653322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4254348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93396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56730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35259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l-PL"/>
              <a:t>Kliknij, aby edytować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379117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46293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59396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325600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314138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6221E02-25CB-4963-84BC-0813985E7D90}" type="datetimeFigureOut">
              <a:rPr lang="pl-PL" smtClean="0"/>
              <a:pPr/>
              <a:t>06.12.2022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45565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221E02-25CB-4963-84BC-0813985E7D90}" type="datetimeFigureOut">
              <a:rPr lang="pl-PL" smtClean="0"/>
              <a:pPr/>
              <a:t>06.12.2022</a:t>
            </a:fld>
            <a:endParaRPr lang="pl-P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89B7C76-EFF2-4CD8-A475-4750F11B4BC6}" type="slidenum">
              <a:rPr lang="pl-PL" smtClean="0"/>
              <a:pPr/>
              <a:t>‹#›</a:t>
            </a:fld>
            <a:endParaRPr lang="pl-PL"/>
          </a:p>
        </p:txBody>
      </p:sp>
    </p:spTree>
    <p:extLst>
      <p:ext uri="{BB962C8B-B14F-4D97-AF65-F5344CB8AC3E}">
        <p14:creationId xmlns:p14="http://schemas.microsoft.com/office/powerpoint/2010/main" val="309472587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ogopediapraktyczna.pl/download/folder_dla_rodzicow.pdf" TargetMode="External"/><Relationship Id="rId2" Type="http://schemas.openxmlformats.org/officeDocument/2006/relationships/hyperlink" Target="http://spwyrzysk.pl/jak-motywowac-dzieci-do-utrwalania-prawidlowej-wymowy-w-dom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887199"/>
            <a:ext cx="7772400" cy="2928959"/>
          </a:xfrm>
        </p:spPr>
        <p:txBody>
          <a:bodyPr>
            <a:normAutofit fontScale="90000"/>
          </a:bodyPr>
          <a:lstStyle/>
          <a:p>
            <a:pPr algn="ctr"/>
            <a:br>
              <a:rPr lang="pl-PL" sz="3600" b="1" dirty="0"/>
            </a:br>
            <a:br>
              <a:rPr lang="pl-PL" sz="3600" b="1" dirty="0"/>
            </a:br>
            <a:br>
              <a:rPr lang="pl-PL" sz="3600" b="1" dirty="0"/>
            </a:br>
            <a:br>
              <a:rPr lang="pl-PL" sz="3600" dirty="0"/>
            </a:br>
            <a:br>
              <a:rPr lang="pl-PL" sz="3600" dirty="0"/>
            </a:br>
            <a:br>
              <a:rPr lang="pl-PL" sz="3600" dirty="0"/>
            </a:br>
            <a:br>
              <a:rPr lang="pl-PL" sz="3600" dirty="0"/>
            </a:br>
            <a:br>
              <a:rPr lang="pl-PL" sz="3600" dirty="0"/>
            </a:br>
            <a:r>
              <a:rPr lang="pl-PL" sz="4000" b="1" dirty="0"/>
              <a:t>Jak motywować dziecko do utrwalania prawidłowej wymowy w domu?</a:t>
            </a:r>
            <a:br>
              <a:rPr lang="pl-PL" sz="4000" dirty="0"/>
            </a:br>
            <a:br>
              <a:rPr lang="pl-PL" sz="3600" dirty="0"/>
            </a:br>
            <a:br>
              <a:rPr lang="pl-PL" sz="3600" dirty="0"/>
            </a:br>
            <a:endParaRPr lang="pl-PL" dirty="0"/>
          </a:p>
        </p:txBody>
      </p:sp>
      <p:pic>
        <p:nvPicPr>
          <p:cNvPr id="3" name="Obraz 2">
            <a:extLst>
              <a:ext uri="{FF2B5EF4-FFF2-40B4-BE49-F238E27FC236}">
                <a16:creationId xmlns:a16="http://schemas.microsoft.com/office/drawing/2014/main" id="{EBCD3B91-09B5-D98B-4843-4AA85FD92919}"/>
              </a:ext>
            </a:extLst>
          </p:cNvPr>
          <p:cNvPicPr>
            <a:picLocks noChangeAspect="1"/>
          </p:cNvPicPr>
          <p:nvPr/>
        </p:nvPicPr>
        <p:blipFill>
          <a:blip r:embed="rId2"/>
          <a:stretch>
            <a:fillRect/>
          </a:stretch>
        </p:blipFill>
        <p:spPr>
          <a:xfrm>
            <a:off x="2447764" y="3429000"/>
            <a:ext cx="4248472" cy="2828049"/>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lgn="ctr"/>
            <a:br>
              <a:rPr lang="pl-PL" dirty="0">
                <a:solidFill>
                  <a:srgbClr val="FF0000"/>
                </a:solidFill>
              </a:rPr>
            </a:br>
            <a:r>
              <a:rPr lang="pl-PL" dirty="0">
                <a:solidFill>
                  <a:srgbClr val="FF0000"/>
                </a:solidFill>
              </a:rPr>
              <a:t>5. DWIE WAŻNE CECHY </a:t>
            </a:r>
            <a:br>
              <a:rPr lang="pl-PL" dirty="0"/>
            </a:br>
            <a:endParaRPr lang="pl-PL" dirty="0"/>
          </a:p>
        </p:txBody>
      </p:sp>
      <p:sp>
        <p:nvSpPr>
          <p:cNvPr id="3" name="Symbol zastępczy zawartości 2"/>
          <p:cNvSpPr>
            <a:spLocks noGrp="1"/>
          </p:cNvSpPr>
          <p:nvPr>
            <p:ph idx="1"/>
          </p:nvPr>
        </p:nvSpPr>
        <p:spPr>
          <a:xfrm>
            <a:off x="601485" y="2237589"/>
            <a:ext cx="5338667" cy="3855707"/>
          </a:xfrm>
        </p:spPr>
        <p:txBody>
          <a:bodyPr>
            <a:normAutofit/>
          </a:bodyPr>
          <a:lstStyle/>
          <a:p>
            <a:pPr algn="just">
              <a:buNone/>
            </a:pPr>
            <a:r>
              <a:rPr lang="pl-PL" sz="2000" dirty="0"/>
              <a:t>Bądźmy </a:t>
            </a:r>
            <a:r>
              <a:rPr lang="pl-PL" sz="2000" b="1" dirty="0">
                <a:solidFill>
                  <a:srgbClr val="FF0000"/>
                </a:solidFill>
              </a:rPr>
              <a:t>cierpliwi i konsekwentni!</a:t>
            </a:r>
          </a:p>
          <a:p>
            <a:pPr algn="just">
              <a:buNone/>
            </a:pPr>
            <a:r>
              <a:rPr lang="pl-PL" sz="2000" dirty="0"/>
              <a:t>W żadnym razie </a:t>
            </a:r>
            <a:r>
              <a:rPr lang="pl-PL" sz="2000" b="1" dirty="0">
                <a:solidFill>
                  <a:srgbClr val="FF0000"/>
                </a:solidFill>
              </a:rPr>
              <a:t>nie ulegajmy</a:t>
            </a:r>
            <a:r>
              <a:rPr lang="pl-PL" sz="2000" dirty="0">
                <a:solidFill>
                  <a:srgbClr val="FF0000"/>
                </a:solidFill>
              </a:rPr>
              <a:t> </a:t>
            </a:r>
            <a:r>
              <a:rPr lang="pl-PL" sz="2000" dirty="0"/>
              <a:t>dziecku przy próbach unikania ćwiczeń!</a:t>
            </a:r>
          </a:p>
          <a:p>
            <a:pPr algn="just">
              <a:buNone/>
            </a:pPr>
            <a:r>
              <a:rPr lang="pl-PL" sz="2000" dirty="0"/>
              <a:t>Nie wolno też wyśmiewać dziecka, żartować z jego wymowy, jego wady, czy braku postępów. </a:t>
            </a:r>
          </a:p>
          <a:p>
            <a:pPr algn="just">
              <a:buNone/>
            </a:pPr>
            <a:r>
              <a:rPr lang="pl-PL" sz="2000" dirty="0"/>
              <a:t>Czasem mijają długie miesiące zanim pojawią się pierwsze efekty terapii,        a konsekwencja w wykonywaniu ćwiczeń jest konieczna w dążeniu do celu.</a:t>
            </a:r>
          </a:p>
          <a:p>
            <a:pPr>
              <a:buNone/>
            </a:pPr>
            <a:endParaRPr lang="pl-PL" sz="2600" i="1" dirty="0"/>
          </a:p>
          <a:p>
            <a:pPr>
              <a:buNone/>
            </a:pPr>
            <a:endParaRPr lang="pl-PL" dirty="0"/>
          </a:p>
        </p:txBody>
      </p:sp>
      <p:pic>
        <p:nvPicPr>
          <p:cNvPr id="4" name="Obraz 3" descr="Znalezione obrazy dla zapytania ćwiczenia logopedyczne z dzieckiem"/>
          <p:cNvPicPr/>
          <p:nvPr/>
        </p:nvPicPr>
        <p:blipFill>
          <a:blip r:embed="rId2" cstate="print"/>
          <a:srcRect l="14109" r="2282"/>
          <a:stretch>
            <a:fillRect/>
          </a:stretch>
        </p:blipFill>
        <p:spPr bwMode="auto">
          <a:xfrm>
            <a:off x="6084168" y="2927337"/>
            <a:ext cx="2286016" cy="200026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solidFill>
                  <a:schemeClr val="bg2">
                    <a:lumMod val="25000"/>
                  </a:schemeClr>
                </a:solidFill>
              </a:rPr>
              <a:t>6. O MOTYWACJI</a:t>
            </a:r>
          </a:p>
        </p:txBody>
      </p:sp>
      <p:sp>
        <p:nvSpPr>
          <p:cNvPr id="3" name="Symbol zastępczy zawartości 2"/>
          <p:cNvSpPr>
            <a:spLocks noGrp="1"/>
          </p:cNvSpPr>
          <p:nvPr>
            <p:ph idx="1"/>
          </p:nvPr>
        </p:nvSpPr>
        <p:spPr>
          <a:xfrm>
            <a:off x="899592" y="2060848"/>
            <a:ext cx="6842721" cy="4087810"/>
          </a:xfrm>
        </p:spPr>
        <p:txBody>
          <a:bodyPr/>
          <a:lstStyle/>
          <a:p>
            <a:pPr>
              <a:buNone/>
            </a:pPr>
            <a:r>
              <a:rPr lang="pl-PL" sz="2000" dirty="0"/>
              <a:t>Motywacja do ćwiczeń to „coś”, co nie przyjdzie samo. Jeśli jesteśmy szczęściarzami, którego dziecko „samo chce”, to wspaniale! </a:t>
            </a:r>
          </a:p>
          <a:p>
            <a:pPr>
              <a:buNone/>
            </a:pPr>
            <a:r>
              <a:rPr lang="pl-PL" sz="2000" dirty="0"/>
              <a:t>Należy  jednak pamiętać, że każde dziecko miewa swoje „kryzysy” związane z motywacją do ćwiczeń. Są one zjawiskiem naturalnym. </a:t>
            </a:r>
          </a:p>
          <a:p>
            <a:pPr>
              <a:buNone/>
            </a:pPr>
            <a:r>
              <a:rPr lang="pl-PL" sz="2000" dirty="0"/>
              <a:t>Motywację trzeba stale rozwijać i wzmacniać. </a:t>
            </a:r>
          </a:p>
          <a:p>
            <a:pPr>
              <a:buNone/>
            </a:pPr>
            <a:endParaRPr lang="pl-PL" dirty="0"/>
          </a:p>
          <a:p>
            <a:pPr>
              <a:buNone/>
            </a:pPr>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 </a:t>
            </a:r>
            <a:br>
              <a:rPr lang="pl-PL" dirty="0"/>
            </a:br>
            <a:r>
              <a:rPr lang="pl-PL" dirty="0"/>
              <a:t>7. </a:t>
            </a:r>
            <a:r>
              <a:rPr lang="pl-PL" dirty="0">
                <a:solidFill>
                  <a:schemeClr val="bg2">
                    <a:lumMod val="25000"/>
                  </a:schemeClr>
                </a:solidFill>
              </a:rPr>
              <a:t>NAGRODY</a:t>
            </a:r>
            <a:r>
              <a:rPr lang="pl-PL" dirty="0"/>
              <a:t> </a:t>
            </a:r>
            <a:br>
              <a:rPr lang="pl-PL" dirty="0"/>
            </a:br>
            <a:endParaRPr lang="pl-PL" dirty="0"/>
          </a:p>
        </p:txBody>
      </p:sp>
      <p:sp>
        <p:nvSpPr>
          <p:cNvPr id="3" name="Symbol zastępczy zawartości 2"/>
          <p:cNvSpPr>
            <a:spLocks noGrp="1"/>
          </p:cNvSpPr>
          <p:nvPr>
            <p:ph idx="1"/>
          </p:nvPr>
        </p:nvSpPr>
        <p:spPr>
          <a:xfrm>
            <a:off x="609598" y="1772816"/>
            <a:ext cx="7706818" cy="4608512"/>
          </a:xfrm>
        </p:spPr>
        <p:txBody>
          <a:bodyPr>
            <a:normAutofit lnSpcReduction="10000"/>
          </a:bodyPr>
          <a:lstStyle/>
          <a:p>
            <a:pPr algn="just">
              <a:buNone/>
            </a:pPr>
            <a:r>
              <a:rPr lang="pl-PL" dirty="0"/>
              <a:t>Za solidną pracę należy się nagroda! Podczas ćwiczeń niech to będzie zwykłe entuzjastyczne „Brawo! Bardzo dobrze!”, „Świetnie!”, „Dałeś radę!”. </a:t>
            </a:r>
          </a:p>
          <a:p>
            <a:pPr algn="just">
              <a:buNone/>
            </a:pPr>
            <a:r>
              <a:rPr lang="pl-PL" dirty="0"/>
              <a:t>Po zakończonych zajęciach może to być naklejka, obrazek, jednak starajmy się nie przyzwyczajać dziecka do tzw. „fantów”        i pracy „za coś”, ponieważ w ten sposób  zmniejszamy szansę na tzw. motywację wewnętrzną, czyli tę właściwą wewnętrzna chęć do ćwiczeń.</a:t>
            </a:r>
          </a:p>
          <a:p>
            <a:pPr algn="just">
              <a:buNone/>
            </a:pPr>
            <a:r>
              <a:rPr lang="pl-PL" dirty="0"/>
              <a:t>Jeśli czasem coś nie wychodzi, po prostu mówimy: „to jest trudne, spróbujemy jeszcze raz, wspólnie to powtórzymy” itp.</a:t>
            </a:r>
          </a:p>
          <a:p>
            <a:pPr algn="just">
              <a:buNone/>
            </a:pPr>
            <a:r>
              <a:rPr lang="pl-PL" dirty="0"/>
              <a:t>Po osiągnięciu pewnego etapu możemy zaproponować dziecku np. wspólne wyjście, zabawa i spędzenie ze sobą więcej wolnego czasu, może wspólna wycieczka lub </a:t>
            </a:r>
            <a:r>
              <a:rPr lang="pl-PL" i="1" u="sng" dirty="0"/>
              <a:t>drobiazg</a:t>
            </a:r>
            <a:r>
              <a:rPr lang="pl-PL" i="1" dirty="0"/>
              <a:t>, </a:t>
            </a:r>
            <a:r>
              <a:rPr lang="pl-PL" dirty="0"/>
              <a:t>który ucieszy dziecko- </a:t>
            </a:r>
          </a:p>
          <a:p>
            <a:pPr algn="just">
              <a:buNone/>
            </a:pPr>
            <a:r>
              <a:rPr lang="pl-PL" dirty="0"/>
              <a:t>ALE rzadko! Nie przyzwyczajamy dziecka do stałego „płacenia”            za wysiłek.</a:t>
            </a:r>
          </a:p>
          <a:p>
            <a:pPr>
              <a:buNone/>
            </a:pPr>
            <a:endParaRPr lang="pl-PL"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lgn="ctr"/>
            <a:br>
              <a:rPr lang="pl-PL" dirty="0"/>
            </a:br>
            <a:r>
              <a:rPr lang="pl-PL" dirty="0"/>
              <a:t>8. </a:t>
            </a:r>
            <a:r>
              <a:rPr lang="pl-PL" dirty="0">
                <a:solidFill>
                  <a:schemeClr val="bg2">
                    <a:lumMod val="25000"/>
                  </a:schemeClr>
                </a:solidFill>
              </a:rPr>
              <a:t>KONTAKT Z LOGOPEDĄ </a:t>
            </a:r>
            <a:br>
              <a:rPr lang="pl-PL" dirty="0"/>
            </a:br>
            <a:endParaRPr lang="pl-PL" dirty="0"/>
          </a:p>
        </p:txBody>
      </p:sp>
      <p:sp>
        <p:nvSpPr>
          <p:cNvPr id="3" name="Symbol zastępczy zawartości 2"/>
          <p:cNvSpPr>
            <a:spLocks noGrp="1"/>
          </p:cNvSpPr>
          <p:nvPr>
            <p:ph idx="1"/>
          </p:nvPr>
        </p:nvSpPr>
        <p:spPr>
          <a:xfrm>
            <a:off x="1187624" y="2060848"/>
            <a:ext cx="6347714" cy="3880773"/>
          </a:xfrm>
        </p:spPr>
        <p:txBody>
          <a:bodyPr>
            <a:normAutofit/>
          </a:bodyPr>
          <a:lstStyle/>
          <a:p>
            <a:pPr algn="just">
              <a:buNone/>
            </a:pPr>
            <a:r>
              <a:rPr lang="pl-PL" sz="2000" dirty="0"/>
              <a:t>Stały kontakt z logopedą jest ważny, aby na bieżąco omawiać postępy dziecka, zapytać o sposób wykonywania ćwiczeń, aby uniknąć mimowolnych błędów podczas ich wykonywania. </a:t>
            </a:r>
          </a:p>
          <a:p>
            <a:pPr algn="just">
              <a:buNone/>
            </a:pPr>
            <a:r>
              <a:rPr lang="pl-PL" sz="2000" dirty="0"/>
              <a:t>Konsultacje dla rodziców odbywają się co tydzień     o stałej porze, podanej do wiadomości dzieci        i rodziców (także w zeszytach ćwiczeniowych).</a:t>
            </a:r>
          </a:p>
          <a:p>
            <a:pPr algn="ctr">
              <a:buNone/>
            </a:pPr>
            <a:endParaRPr lang="pl-PL" dirty="0"/>
          </a:p>
          <a:p>
            <a:pPr algn="ctr">
              <a:buNone/>
            </a:pPr>
            <a:r>
              <a:rPr lang="pl-PL" dirty="0"/>
              <a:t>Zapraszam do indywidualnych rozmów.</a:t>
            </a:r>
          </a:p>
          <a:p>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lgn="ctr"/>
            <a:br>
              <a:rPr lang="pl-PL" dirty="0">
                <a:solidFill>
                  <a:schemeClr val="bg2">
                    <a:lumMod val="25000"/>
                  </a:schemeClr>
                </a:solidFill>
              </a:rPr>
            </a:br>
            <a:r>
              <a:rPr lang="pl-PL" dirty="0">
                <a:solidFill>
                  <a:schemeClr val="bg2">
                    <a:lumMod val="25000"/>
                  </a:schemeClr>
                </a:solidFill>
              </a:rPr>
              <a:t>9. STAŁA PORA ĆWICZEŃ </a:t>
            </a:r>
            <a:br>
              <a:rPr lang="pl-PL" dirty="0"/>
            </a:br>
            <a:endParaRPr lang="pl-PL" dirty="0"/>
          </a:p>
        </p:txBody>
      </p:sp>
      <p:sp>
        <p:nvSpPr>
          <p:cNvPr id="3" name="Symbol zastępczy zawartości 2"/>
          <p:cNvSpPr>
            <a:spLocks noGrp="1"/>
          </p:cNvSpPr>
          <p:nvPr>
            <p:ph idx="1"/>
          </p:nvPr>
        </p:nvSpPr>
        <p:spPr>
          <a:xfrm>
            <a:off x="1043608" y="2132856"/>
            <a:ext cx="6347714" cy="3880773"/>
          </a:xfrm>
        </p:spPr>
        <p:txBody>
          <a:bodyPr/>
          <a:lstStyle/>
          <a:p>
            <a:pPr algn="just">
              <a:buNone/>
            </a:pPr>
            <a:r>
              <a:rPr lang="pl-PL" dirty="0"/>
              <a:t>Dziecko łatwiej zaakceptuje wykonywanie ćwiczeń logopedycznych, jeśli staną się one częścią codziennego rytuału, codziennym nawykiem,  np. ćwiczymy codziennie przed bajką, zawsze po kolacji, po wspólnej zabawie albo zawsze po kąpieli („jak-mycie zębów”).</a:t>
            </a:r>
          </a:p>
        </p:txBody>
      </p:sp>
      <p:pic>
        <p:nvPicPr>
          <p:cNvPr id="1026" name="Picture 2" descr="Podobny obra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9243" y="3861048"/>
            <a:ext cx="3065513" cy="2041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lgn="ctr"/>
            <a:br>
              <a:rPr lang="pl-PL" dirty="0"/>
            </a:br>
            <a:r>
              <a:rPr lang="pl-PL" dirty="0"/>
              <a:t>10. </a:t>
            </a:r>
            <a:r>
              <a:rPr lang="pl-PL" dirty="0">
                <a:solidFill>
                  <a:schemeClr val="bg2">
                    <a:lumMod val="25000"/>
                  </a:schemeClr>
                </a:solidFill>
              </a:rPr>
              <a:t>CZAS </a:t>
            </a:r>
            <a:br>
              <a:rPr lang="pl-PL" dirty="0"/>
            </a:br>
            <a:endParaRPr lang="pl-PL" dirty="0"/>
          </a:p>
        </p:txBody>
      </p:sp>
      <p:sp>
        <p:nvSpPr>
          <p:cNvPr id="3" name="Symbol zastępczy zawartości 2"/>
          <p:cNvSpPr>
            <a:spLocks noGrp="1"/>
          </p:cNvSpPr>
          <p:nvPr>
            <p:ph idx="1"/>
          </p:nvPr>
        </p:nvSpPr>
        <p:spPr>
          <a:xfrm>
            <a:off x="899592" y="2269008"/>
            <a:ext cx="6057720" cy="4427558"/>
          </a:xfrm>
        </p:spPr>
        <p:txBody>
          <a:bodyPr>
            <a:normAutofit/>
          </a:bodyPr>
          <a:lstStyle/>
          <a:p>
            <a:pPr>
              <a:buNone/>
            </a:pPr>
            <a:r>
              <a:rPr lang="pl-PL" dirty="0"/>
              <a:t>Nabywanie każdej nowej umiejętności wymaga czasu, aby mogła się ona rozwinąć i  </a:t>
            </a:r>
            <a:r>
              <a:rPr lang="pl-PL" b="1" dirty="0"/>
              <a:t>utrwalić.</a:t>
            </a:r>
            <a:endParaRPr lang="pl-PL" dirty="0"/>
          </a:p>
          <a:p>
            <a:pPr algn="ctr">
              <a:buNone/>
            </a:pPr>
            <a:r>
              <a:rPr lang="pl-PL" sz="2000" i="1" dirty="0"/>
              <a:t>(spróbujmy sami w mowie swobodnej zamieniać szereg szumiący na </a:t>
            </a:r>
            <a:r>
              <a:rPr lang="pl-PL" sz="2000" i="1" dirty="0" err="1"/>
              <a:t>syczacy</a:t>
            </a:r>
            <a:r>
              <a:rPr lang="pl-PL" sz="2000" i="1" dirty="0"/>
              <a:t>… </a:t>
            </a:r>
            <a:r>
              <a:rPr lang="pl-PL" sz="2000" i="1" dirty="0" err="1"/>
              <a:t>šžč</a:t>
            </a:r>
            <a:r>
              <a:rPr lang="pl-PL" sz="2000" i="1" dirty="0" err="1">
                <a:latin typeface="Times New Roman"/>
                <a:cs typeface="Times New Roman"/>
              </a:rPr>
              <a:t>ǯ˃szcʒ</a:t>
            </a:r>
            <a:r>
              <a:rPr lang="pl-PL" sz="2000" i="1" dirty="0"/>
              <a:t>)</a:t>
            </a:r>
          </a:p>
          <a:p>
            <a:pPr algn="ctr">
              <a:buNone/>
            </a:pPr>
            <a:r>
              <a:rPr lang="pl-PL" sz="2000" i="1" dirty="0"/>
              <a:t>albo a&gt;e</a:t>
            </a:r>
          </a:p>
          <a:p>
            <a:pPr marL="109728" lvl="0" indent="0" algn="ctr">
              <a:buClr>
                <a:srgbClr val="2DA2BF"/>
              </a:buClr>
              <a:buNone/>
            </a:pPr>
            <a:r>
              <a:rPr lang="pl-PL" b="1" dirty="0">
                <a:solidFill>
                  <a:srgbClr val="333333"/>
                </a:solidFill>
                <a:latin typeface="Trebuchet MS"/>
              </a:rPr>
              <a:t>„Trudny rachunek”</a:t>
            </a:r>
          </a:p>
          <a:p>
            <a:pPr marL="109728" lvl="0" indent="0" algn="ctr">
              <a:buClr>
                <a:srgbClr val="2DA2BF"/>
              </a:buClr>
              <a:buNone/>
            </a:pPr>
            <a:r>
              <a:rPr lang="pl-PL" dirty="0">
                <a:solidFill>
                  <a:srgbClr val="FF0000"/>
                </a:solidFill>
                <a:latin typeface="Trebuchet MS"/>
              </a:rPr>
              <a:t>Sz</a:t>
            </a:r>
            <a:r>
              <a:rPr lang="pl-PL" dirty="0">
                <a:solidFill>
                  <a:srgbClr val="333333"/>
                </a:solidFill>
                <a:latin typeface="Trebuchet MS"/>
              </a:rPr>
              <a:t>ły r</a:t>
            </a:r>
            <a:r>
              <a:rPr lang="pl-PL" dirty="0">
                <a:solidFill>
                  <a:srgbClr val="00B0F0"/>
                </a:solidFill>
                <a:latin typeface="Trebuchet MS"/>
              </a:rPr>
              <a:t>a</a:t>
            </a:r>
            <a:r>
              <a:rPr lang="pl-PL" dirty="0">
                <a:solidFill>
                  <a:srgbClr val="333333"/>
                </a:solidFill>
                <a:latin typeface="Trebuchet MS"/>
              </a:rPr>
              <a:t>z drogą t</a:t>
            </a:r>
            <a:r>
              <a:rPr lang="pl-PL" dirty="0">
                <a:solidFill>
                  <a:srgbClr val="FF0000"/>
                </a:solidFill>
                <a:latin typeface="Trebuchet MS"/>
              </a:rPr>
              <a:t>rz</a:t>
            </a:r>
            <a:r>
              <a:rPr lang="pl-PL" dirty="0">
                <a:solidFill>
                  <a:srgbClr val="333333"/>
                </a:solidFill>
                <a:latin typeface="Trebuchet MS"/>
              </a:rPr>
              <a:t>y k</a:t>
            </a:r>
            <a:r>
              <a:rPr lang="pl-PL" dirty="0">
                <a:solidFill>
                  <a:srgbClr val="00B0F0"/>
                </a:solidFill>
                <a:latin typeface="Trebuchet MS"/>
              </a:rPr>
              <a:t>a</a:t>
            </a:r>
            <a:r>
              <a:rPr lang="pl-PL" dirty="0">
                <a:solidFill>
                  <a:srgbClr val="FF0000"/>
                </a:solidFill>
                <a:latin typeface="Trebuchet MS"/>
              </a:rPr>
              <a:t>cz</a:t>
            </a:r>
            <a:r>
              <a:rPr lang="pl-PL" dirty="0">
                <a:solidFill>
                  <a:srgbClr val="333333"/>
                </a:solidFill>
                <a:latin typeface="Trebuchet MS"/>
              </a:rPr>
              <a:t>u</a:t>
            </a:r>
            <a:r>
              <a:rPr lang="pl-PL" dirty="0">
                <a:solidFill>
                  <a:srgbClr val="FF0000"/>
                </a:solidFill>
                <a:latin typeface="Trebuchet MS"/>
              </a:rPr>
              <a:t>sz</a:t>
            </a:r>
            <a:r>
              <a:rPr lang="pl-PL" dirty="0">
                <a:solidFill>
                  <a:srgbClr val="333333"/>
                </a:solidFill>
                <a:latin typeface="Trebuchet MS"/>
              </a:rPr>
              <a:t>ki,</a:t>
            </a:r>
            <a:br>
              <a:rPr lang="pl-PL" dirty="0">
                <a:solidFill>
                  <a:srgbClr val="333333"/>
                </a:solidFill>
                <a:latin typeface="Trebuchet MS"/>
              </a:rPr>
            </a:br>
            <a:r>
              <a:rPr lang="pl-PL" dirty="0">
                <a:solidFill>
                  <a:srgbClr val="333333"/>
                </a:solidFill>
                <a:latin typeface="Trebuchet MS"/>
              </a:rPr>
              <a:t>G</a:t>
            </a:r>
            <a:r>
              <a:rPr lang="pl-PL" dirty="0">
                <a:solidFill>
                  <a:srgbClr val="FF0000"/>
                </a:solidFill>
                <a:latin typeface="Trebuchet MS"/>
              </a:rPr>
              <a:t>rz</a:t>
            </a:r>
            <a:r>
              <a:rPr lang="pl-PL" dirty="0">
                <a:solidFill>
                  <a:srgbClr val="333333"/>
                </a:solidFill>
                <a:latin typeface="Trebuchet MS"/>
              </a:rPr>
              <a:t>e</a:t>
            </a:r>
            <a:r>
              <a:rPr lang="pl-PL" dirty="0">
                <a:solidFill>
                  <a:srgbClr val="FF0000"/>
                </a:solidFill>
                <a:latin typeface="Trebuchet MS"/>
              </a:rPr>
              <a:t>cz</a:t>
            </a:r>
            <a:r>
              <a:rPr lang="pl-PL" dirty="0">
                <a:solidFill>
                  <a:srgbClr val="333333"/>
                </a:solidFill>
                <a:latin typeface="Trebuchet MS"/>
              </a:rPr>
              <a:t>nie, </a:t>
            </a:r>
            <a:r>
              <a:rPr lang="pl-PL" dirty="0">
                <a:solidFill>
                  <a:srgbClr val="FF0000"/>
                </a:solidFill>
                <a:latin typeface="Trebuchet MS"/>
              </a:rPr>
              <a:t>ż</a:t>
            </a:r>
            <a:r>
              <a:rPr lang="pl-PL" dirty="0">
                <a:solidFill>
                  <a:srgbClr val="333333"/>
                </a:solidFill>
                <a:latin typeface="Trebuchet MS"/>
              </a:rPr>
              <a:t>e </a:t>
            </a:r>
            <a:r>
              <a:rPr lang="pl-PL" dirty="0">
                <a:solidFill>
                  <a:srgbClr val="00B0F0"/>
                </a:solidFill>
                <a:latin typeface="Trebuchet MS"/>
              </a:rPr>
              <a:t>a</a:t>
            </a:r>
            <a:r>
              <a:rPr lang="pl-PL" dirty="0">
                <a:solidFill>
                  <a:srgbClr val="FF0000"/>
                </a:solidFill>
                <a:latin typeface="Trebuchet MS"/>
              </a:rPr>
              <a:t>ż</a:t>
            </a:r>
            <a:r>
              <a:rPr lang="pl-PL" dirty="0">
                <a:solidFill>
                  <a:srgbClr val="333333"/>
                </a:solidFill>
                <a:latin typeface="Trebuchet MS"/>
              </a:rPr>
              <a:t> miło:</a:t>
            </a:r>
            <a:br>
              <a:rPr lang="pl-PL" dirty="0">
                <a:solidFill>
                  <a:srgbClr val="333333"/>
                </a:solidFill>
                <a:latin typeface="Trebuchet MS"/>
              </a:rPr>
            </a:br>
            <a:r>
              <a:rPr lang="pl-PL" dirty="0">
                <a:solidFill>
                  <a:srgbClr val="333333"/>
                </a:solidFill>
                <a:latin typeface="Trebuchet MS"/>
              </a:rPr>
              <a:t>Pierw</a:t>
            </a:r>
            <a:r>
              <a:rPr lang="pl-PL" dirty="0">
                <a:solidFill>
                  <a:srgbClr val="FF0000"/>
                </a:solidFill>
                <a:latin typeface="Trebuchet MS"/>
              </a:rPr>
              <a:t>sz</a:t>
            </a:r>
            <a:r>
              <a:rPr lang="pl-PL" dirty="0">
                <a:solidFill>
                  <a:srgbClr val="00B0F0"/>
                </a:solidFill>
                <a:latin typeface="Trebuchet MS"/>
              </a:rPr>
              <a:t>a</a:t>
            </a:r>
            <a:r>
              <a:rPr lang="pl-PL" dirty="0">
                <a:solidFill>
                  <a:srgbClr val="333333"/>
                </a:solidFill>
                <a:latin typeface="Trebuchet MS"/>
              </a:rPr>
              <a:t> bi</a:t>
            </a:r>
            <a:r>
              <a:rPr lang="pl-PL" dirty="0">
                <a:solidFill>
                  <a:srgbClr val="00B0F0"/>
                </a:solidFill>
                <a:latin typeface="Trebuchet MS"/>
              </a:rPr>
              <a:t>a</a:t>
            </a:r>
            <a:r>
              <a:rPr lang="pl-PL" dirty="0">
                <a:solidFill>
                  <a:srgbClr val="333333"/>
                </a:solidFill>
                <a:latin typeface="Trebuchet MS"/>
              </a:rPr>
              <a:t>ł</a:t>
            </a:r>
            <a:r>
              <a:rPr lang="pl-PL" dirty="0">
                <a:solidFill>
                  <a:srgbClr val="00B0F0"/>
                </a:solidFill>
                <a:latin typeface="Trebuchet MS"/>
              </a:rPr>
              <a:t>a</a:t>
            </a:r>
            <a:r>
              <a:rPr lang="pl-PL" dirty="0">
                <a:solidFill>
                  <a:srgbClr val="333333"/>
                </a:solidFill>
                <a:latin typeface="Trebuchet MS"/>
              </a:rPr>
              <a:t>, drug</a:t>
            </a:r>
            <a:r>
              <a:rPr lang="pl-PL" dirty="0">
                <a:solidFill>
                  <a:srgbClr val="00B0F0"/>
                </a:solidFill>
                <a:latin typeface="Trebuchet MS"/>
              </a:rPr>
              <a:t>a</a:t>
            </a:r>
            <a:r>
              <a:rPr lang="pl-PL" dirty="0">
                <a:solidFill>
                  <a:srgbClr val="333333"/>
                </a:solidFill>
                <a:latin typeface="Trebuchet MS"/>
              </a:rPr>
              <a:t> </a:t>
            </a:r>
            <a:r>
              <a:rPr lang="pl-PL" dirty="0">
                <a:solidFill>
                  <a:srgbClr val="FF0000"/>
                </a:solidFill>
                <a:latin typeface="Trebuchet MS"/>
              </a:rPr>
              <a:t>cz</a:t>
            </a:r>
            <a:r>
              <a:rPr lang="pl-PL" dirty="0">
                <a:solidFill>
                  <a:srgbClr val="00B0F0"/>
                </a:solidFill>
                <a:latin typeface="Trebuchet MS"/>
              </a:rPr>
              <a:t>a</a:t>
            </a:r>
            <a:r>
              <a:rPr lang="pl-PL" dirty="0">
                <a:solidFill>
                  <a:srgbClr val="333333"/>
                </a:solidFill>
                <a:latin typeface="Trebuchet MS"/>
              </a:rPr>
              <a:t>rn</a:t>
            </a:r>
            <a:r>
              <a:rPr lang="pl-PL" dirty="0">
                <a:solidFill>
                  <a:srgbClr val="00B0F0"/>
                </a:solidFill>
                <a:latin typeface="Trebuchet MS"/>
              </a:rPr>
              <a:t>a</a:t>
            </a:r>
            <a:r>
              <a:rPr lang="pl-PL" dirty="0">
                <a:solidFill>
                  <a:srgbClr val="333333"/>
                </a:solidFill>
                <a:latin typeface="Trebuchet MS"/>
              </a:rPr>
              <a:t>,</a:t>
            </a:r>
            <a:br>
              <a:rPr lang="pl-PL" dirty="0">
                <a:solidFill>
                  <a:srgbClr val="333333"/>
                </a:solidFill>
                <a:latin typeface="Trebuchet MS"/>
              </a:rPr>
            </a:br>
            <a:r>
              <a:rPr lang="pl-PL" dirty="0">
                <a:solidFill>
                  <a:srgbClr val="00B0F0"/>
                </a:solidFill>
                <a:latin typeface="Trebuchet MS"/>
              </a:rPr>
              <a:t>A</a:t>
            </a:r>
            <a:r>
              <a:rPr lang="pl-PL" dirty="0">
                <a:solidFill>
                  <a:srgbClr val="333333"/>
                </a:solidFill>
                <a:latin typeface="Trebuchet MS"/>
              </a:rPr>
              <a:t> t</a:t>
            </a:r>
            <a:r>
              <a:rPr lang="pl-PL" dirty="0">
                <a:solidFill>
                  <a:srgbClr val="FF0000"/>
                </a:solidFill>
                <a:latin typeface="Trebuchet MS"/>
              </a:rPr>
              <a:t>rz</a:t>
            </a:r>
            <a:r>
              <a:rPr lang="pl-PL" dirty="0">
                <a:solidFill>
                  <a:srgbClr val="333333"/>
                </a:solidFill>
                <a:latin typeface="Trebuchet MS"/>
              </a:rPr>
              <a:t>eciej nie było.</a:t>
            </a:r>
          </a:p>
          <a:p>
            <a:pPr>
              <a:buNone/>
            </a:pPr>
            <a:endParaRPr lang="pl-PL" dirty="0"/>
          </a:p>
          <a:p>
            <a:pPr>
              <a:buNone/>
            </a:pPr>
            <a:endParaRPr lang="pl-PL" dirty="0"/>
          </a:p>
          <a:p>
            <a:pPr>
              <a:buNone/>
            </a:pPr>
            <a:endParaRPr lang="pl-PL" dirty="0"/>
          </a:p>
          <a:p>
            <a:pPr>
              <a:buNone/>
            </a:pPr>
            <a:endParaRPr lang="pl-PL" dirty="0"/>
          </a:p>
        </p:txBody>
      </p:sp>
      <p:pic>
        <p:nvPicPr>
          <p:cNvPr id="4" name="Obraz 3" descr="Znalezione obrazy dla zapytania kalendarz"/>
          <p:cNvPicPr/>
          <p:nvPr/>
        </p:nvPicPr>
        <p:blipFill>
          <a:blip r:embed="rId2" cstate="print"/>
          <a:srcRect/>
          <a:stretch>
            <a:fillRect/>
          </a:stretch>
        </p:blipFill>
        <p:spPr bwMode="auto">
          <a:xfrm>
            <a:off x="5724128" y="3861048"/>
            <a:ext cx="2775705" cy="1927116"/>
          </a:xfrm>
          <a:prstGeom prst="rect">
            <a:avLst/>
          </a:prstGeom>
          <a:ln>
            <a:noFill/>
          </a:ln>
          <a:effectLst>
            <a:softEdge rad="112500"/>
          </a:effectLst>
        </p:spPr>
      </p:pic>
      <p:pic>
        <p:nvPicPr>
          <p:cNvPr id="6" name="Obraz 5">
            <a:extLst>
              <a:ext uri="{FF2B5EF4-FFF2-40B4-BE49-F238E27FC236}">
                <a16:creationId xmlns:a16="http://schemas.microsoft.com/office/drawing/2014/main" id="{6253612C-40EB-D4C7-817D-A34C43FAE5D5}"/>
              </a:ext>
            </a:extLst>
          </p:cNvPr>
          <p:cNvPicPr>
            <a:picLocks noChangeAspect="1"/>
          </p:cNvPicPr>
          <p:nvPr/>
        </p:nvPicPr>
        <p:blipFill>
          <a:blip r:embed="rId3"/>
          <a:stretch>
            <a:fillRect/>
          </a:stretch>
        </p:blipFill>
        <p:spPr>
          <a:xfrm>
            <a:off x="1043608" y="548680"/>
            <a:ext cx="1501824" cy="150182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12776"/>
            <a:ext cx="8229600" cy="5098571"/>
          </a:xfrm>
        </p:spPr>
        <p:txBody>
          <a:bodyPr>
            <a:normAutofit/>
          </a:bodyPr>
          <a:lstStyle/>
          <a:p>
            <a:pPr marL="109728" indent="0" algn="ctr">
              <a:buNone/>
            </a:pPr>
            <a:br>
              <a:rPr lang="pl-PL" dirty="0">
                <a:solidFill>
                  <a:srgbClr val="333333"/>
                </a:solidFill>
                <a:latin typeface="Trebuchet MS"/>
              </a:rPr>
            </a:br>
            <a:r>
              <a:rPr lang="pl-PL" sz="2000" dirty="0">
                <a:solidFill>
                  <a:schemeClr val="tx1"/>
                </a:solidFill>
                <a:latin typeface="+mj-lt"/>
              </a:rPr>
              <a:t>Warto pamiętać, że systematyczna praca </a:t>
            </a:r>
          </a:p>
          <a:p>
            <a:pPr marL="109728" indent="0" algn="ctr">
              <a:buNone/>
            </a:pPr>
            <a:r>
              <a:rPr lang="pl-PL" sz="2000" dirty="0">
                <a:solidFill>
                  <a:schemeClr val="tx1"/>
                </a:solidFill>
                <a:latin typeface="+mj-lt"/>
              </a:rPr>
              <a:t>zbliża nas do celu, </a:t>
            </a:r>
          </a:p>
          <a:p>
            <a:pPr marL="109728" indent="0" algn="ctr">
              <a:buNone/>
            </a:pPr>
            <a:r>
              <a:rPr lang="pl-PL" sz="2000" dirty="0">
                <a:solidFill>
                  <a:schemeClr val="tx1"/>
                </a:solidFill>
                <a:latin typeface="+mj-lt"/>
              </a:rPr>
              <a:t>jakim jest poprawna mowa </a:t>
            </a:r>
          </a:p>
          <a:p>
            <a:pPr marL="109728" indent="0" algn="ctr">
              <a:buNone/>
            </a:pPr>
            <a:r>
              <a:rPr lang="pl-PL" sz="2000" dirty="0">
                <a:solidFill>
                  <a:schemeClr val="tx1"/>
                </a:solidFill>
                <a:latin typeface="+mj-lt"/>
              </a:rPr>
              <a:t>i sprawna komunikacja dziecka</a:t>
            </a:r>
            <a:r>
              <a:rPr lang="pl-PL" sz="2000" dirty="0">
                <a:solidFill>
                  <a:prstClr val="black"/>
                </a:solidFill>
                <a:latin typeface="+mj-lt"/>
              </a:rPr>
              <a:t>.</a:t>
            </a:r>
          </a:p>
          <a:p>
            <a:pPr marL="109728" indent="0" algn="ctr">
              <a:buNone/>
            </a:pPr>
            <a:endParaRPr lang="pl-PL" sz="2800" dirty="0">
              <a:solidFill>
                <a:schemeClr val="tx1"/>
              </a:solidFill>
              <a:latin typeface="Trebuchet MS"/>
            </a:endParaRPr>
          </a:p>
          <a:p>
            <a:pPr marL="109728" indent="0" algn="ctr">
              <a:buNone/>
            </a:pPr>
            <a:endParaRPr lang="pl-PL" sz="2800" dirty="0">
              <a:solidFill>
                <a:srgbClr val="333333"/>
              </a:solidFill>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1" u="none" strike="noStrike" kern="1200" cap="none" spc="0" normalizeH="0" baseline="0" noProof="0" dirty="0">
                <a:ln>
                  <a:noFill/>
                </a:ln>
                <a:solidFill>
                  <a:srgbClr val="DEF5FA">
                    <a:lumMod val="25000"/>
                  </a:srgbClr>
                </a:solidFill>
                <a:effectLst/>
                <a:uLnTx/>
                <a:uFillTx/>
                <a:latin typeface="Constantia"/>
                <a:ea typeface="+mn-ea"/>
                <a:cs typeface="+mn-cs"/>
              </a:rPr>
              <a:t>Źródła:</a:t>
            </a:r>
            <a:endParaRPr kumimoji="0" lang="pl-PL" sz="1400" b="0" i="0" u="none" strike="noStrike" kern="1200" cap="none" spc="0" normalizeH="0" baseline="0" noProof="0" dirty="0">
              <a:ln>
                <a:noFill/>
              </a:ln>
              <a:solidFill>
                <a:srgbClr val="DEF5FA">
                  <a:lumMod val="25000"/>
                </a:srgbClr>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1" u="sng" strike="noStrike" kern="1200" cap="none" spc="0" normalizeH="0" baseline="0" noProof="0" dirty="0">
                <a:ln>
                  <a:noFill/>
                </a:ln>
                <a:solidFill>
                  <a:srgbClr val="DEF5FA">
                    <a:lumMod val="25000"/>
                  </a:srgbClr>
                </a:solidFill>
                <a:effectLst/>
                <a:uLnTx/>
                <a:uFillTx/>
                <a:latin typeface="Constantia"/>
                <a:ea typeface="+mn-ea"/>
                <a:cs typeface="+mn-cs"/>
                <a:hlinkClick r:id="rId2"/>
              </a:rPr>
              <a:t>http://spwyrzysk.pl/jak-motywowac-dzieci-do-utrwalania-prawidlowej-wymowy-w-domu/</a:t>
            </a:r>
            <a:r>
              <a:rPr kumimoji="0" lang="pl-PL" sz="1400" b="0" i="1" u="sng" strike="noStrike" kern="1200" cap="none" spc="0" normalizeH="0" baseline="0" noProof="0" dirty="0">
                <a:ln>
                  <a:noFill/>
                </a:ln>
                <a:solidFill>
                  <a:srgbClr val="DEF5FA">
                    <a:lumMod val="25000"/>
                  </a:srgbClr>
                </a:solidFill>
                <a:effectLst/>
                <a:uLnTx/>
                <a:uFillTx/>
                <a:latin typeface="Constantia"/>
                <a:ea typeface="+mn-ea"/>
                <a:cs typeface="+mn-cs"/>
              </a:rPr>
              <a:t> </a:t>
            </a:r>
            <a:endParaRPr kumimoji="0" lang="pl-PL" sz="1400" b="0" i="0" u="none" strike="noStrike" kern="1200" cap="none" spc="0" normalizeH="0" baseline="0" noProof="0" dirty="0">
              <a:ln>
                <a:noFill/>
              </a:ln>
              <a:solidFill>
                <a:srgbClr val="DEF5FA">
                  <a:lumMod val="25000"/>
                </a:srgbClr>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1" u="sng" strike="noStrike" kern="1200" cap="none" spc="0" normalizeH="0" baseline="0" noProof="0" dirty="0">
                <a:ln>
                  <a:noFill/>
                </a:ln>
                <a:solidFill>
                  <a:srgbClr val="DEF5FA">
                    <a:lumMod val="25000"/>
                  </a:srgbClr>
                </a:solidFill>
                <a:effectLst/>
                <a:uLnTx/>
                <a:uFillTx/>
                <a:latin typeface="Constantia"/>
                <a:ea typeface="+mn-ea"/>
                <a:cs typeface="+mn-cs"/>
                <a:hlinkClick r:id="rId3"/>
              </a:rPr>
              <a:t>https://www.logopediapraktyczna.pl/download/folder_dla_rodzicow.pdf</a:t>
            </a:r>
            <a:endParaRPr kumimoji="0" lang="pl-PL" sz="1400" b="0" i="0" u="none" strike="noStrike" kern="1200" cap="none" spc="0" normalizeH="0" baseline="0" noProof="0" dirty="0">
              <a:ln>
                <a:noFill/>
              </a:ln>
              <a:solidFill>
                <a:srgbClr val="DEF5FA">
                  <a:lumMod val="25000"/>
                </a:srgbClr>
              </a:solidFill>
              <a:effectLst/>
              <a:uLnTx/>
              <a:uFillTx/>
              <a:latin typeface="Constantia"/>
              <a:ea typeface="+mn-ea"/>
              <a:cs typeface="+mn-cs"/>
            </a:endParaRPr>
          </a:p>
          <a:p>
            <a:endParaRPr lang="pl-PL" dirty="0"/>
          </a:p>
        </p:txBody>
      </p:sp>
    </p:spTree>
    <p:extLst>
      <p:ext uri="{BB962C8B-B14F-4D97-AF65-F5344CB8AC3E}">
        <p14:creationId xmlns:p14="http://schemas.microsoft.com/office/powerpoint/2010/main" val="74058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98143" y="1556792"/>
            <a:ext cx="6347714" cy="3880773"/>
          </a:xfrm>
        </p:spPr>
        <p:txBody>
          <a:bodyPr/>
          <a:lstStyle/>
          <a:p>
            <a:pPr algn="ctr">
              <a:buNone/>
            </a:pPr>
            <a:endParaRPr lang="pl-PL" b="1" i="1" dirty="0"/>
          </a:p>
          <a:p>
            <a:pPr algn="ctr">
              <a:buNone/>
            </a:pPr>
            <a:endParaRPr lang="pl-PL" b="1" i="1" dirty="0">
              <a:solidFill>
                <a:schemeClr val="bg2">
                  <a:lumMod val="25000"/>
                </a:schemeClr>
              </a:solidFill>
            </a:endParaRPr>
          </a:p>
          <a:p>
            <a:pPr algn="ctr">
              <a:buNone/>
            </a:pPr>
            <a:r>
              <a:rPr lang="pl-PL" sz="2000" b="1" dirty="0">
                <a:solidFill>
                  <a:schemeClr val="bg2">
                    <a:lumMod val="25000"/>
                  </a:schemeClr>
                </a:solidFill>
                <a:latin typeface="+mj-lt"/>
              </a:rPr>
              <a:t>Dziękuję za uwagę</a:t>
            </a:r>
            <a:endParaRPr lang="pl-PL" sz="2000" b="1" dirty="0">
              <a:latin typeface="+mj-lt"/>
            </a:endParaRPr>
          </a:p>
          <a:p>
            <a:pPr algn="ctr">
              <a:buNone/>
            </a:pPr>
            <a:endParaRPr lang="pl-PL" sz="2000" b="1" dirty="0">
              <a:latin typeface="+mj-lt"/>
            </a:endParaRPr>
          </a:p>
          <a:p>
            <a:pPr algn="ctr">
              <a:buNone/>
            </a:pPr>
            <a:r>
              <a:rPr lang="pl-PL" sz="1400" b="1" dirty="0">
                <a:solidFill>
                  <a:schemeClr val="bg2">
                    <a:lumMod val="25000"/>
                  </a:schemeClr>
                </a:solidFill>
                <a:latin typeface="+mj-lt"/>
              </a:rPr>
              <a:t>Przygotowała: E. Zielińska – logopeda </a:t>
            </a:r>
            <a:endParaRPr lang="pl-PL" sz="1400" dirty="0">
              <a:solidFill>
                <a:schemeClr val="bg2">
                  <a:lumMod val="25000"/>
                </a:schemeClr>
              </a:solidFill>
              <a:latin typeface="+mj-lt"/>
            </a:endParaRPr>
          </a:p>
          <a:p>
            <a:pPr algn="ctr">
              <a:buNone/>
            </a:pPr>
            <a:r>
              <a:rPr lang="pl-PL" sz="1400" b="1" dirty="0">
                <a:solidFill>
                  <a:schemeClr val="bg2">
                    <a:lumMod val="25000"/>
                  </a:schemeClr>
                </a:solidFill>
                <a:latin typeface="+mj-lt"/>
              </a:rPr>
              <a:t>Zespołu Szkolno-Przedszkolnego w Radziłowie </a:t>
            </a:r>
            <a:endParaRPr lang="pl-PL" sz="1400" dirty="0">
              <a:solidFill>
                <a:schemeClr val="bg2">
                  <a:lumMod val="25000"/>
                </a:schemeClr>
              </a:solidFill>
              <a:latin typeface="+mj-lt"/>
            </a:endParaRPr>
          </a:p>
          <a:p>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187624" y="1556792"/>
            <a:ext cx="6347714" cy="3880773"/>
          </a:xfrm>
        </p:spPr>
        <p:txBody>
          <a:bodyPr>
            <a:normAutofit lnSpcReduction="10000"/>
          </a:bodyPr>
          <a:lstStyle/>
          <a:p>
            <a:pPr marL="109728" indent="0">
              <a:buNone/>
            </a:pPr>
            <a:endParaRPr lang="pl-PL" dirty="0"/>
          </a:p>
          <a:p>
            <a:pPr marL="109728" indent="0" algn="ctr">
              <a:buNone/>
            </a:pPr>
            <a:r>
              <a:rPr lang="pl-PL" sz="3200" dirty="0"/>
              <a:t>Zanim o motywacji…</a:t>
            </a:r>
          </a:p>
          <a:p>
            <a:pPr marL="109728" indent="0" algn="ctr">
              <a:buNone/>
            </a:pPr>
            <a:endParaRPr lang="pl-PL" sz="3200" dirty="0"/>
          </a:p>
          <a:p>
            <a:pPr marL="109728" indent="0" algn="ctr">
              <a:buNone/>
            </a:pPr>
            <a:r>
              <a:rPr lang="pl-PL" sz="3200" dirty="0"/>
              <a:t>…krótko o wynikach </a:t>
            </a:r>
          </a:p>
          <a:p>
            <a:pPr marL="109728" lvl="0" indent="0" algn="ctr">
              <a:buClr>
                <a:srgbClr val="2DA2BF"/>
              </a:buClr>
              <a:buNone/>
            </a:pPr>
            <a:r>
              <a:rPr lang="pl-PL" sz="3400" b="1" dirty="0">
                <a:solidFill>
                  <a:srgbClr val="FF0000"/>
                </a:solidFill>
              </a:rPr>
              <a:t>logopedycznych  badań przesiewowych </a:t>
            </a:r>
          </a:p>
          <a:p>
            <a:pPr marL="109728" lvl="0" indent="0" algn="ctr">
              <a:buClr>
                <a:srgbClr val="2DA2BF"/>
              </a:buClr>
              <a:buNone/>
            </a:pPr>
            <a:r>
              <a:rPr lang="pl-PL" sz="3600" dirty="0">
                <a:solidFill>
                  <a:prstClr val="black"/>
                </a:solidFill>
              </a:rPr>
              <a:t>dzieci do 6 roku życia </a:t>
            </a:r>
          </a:p>
        </p:txBody>
      </p:sp>
    </p:spTree>
    <p:extLst>
      <p:ext uri="{BB962C8B-B14F-4D97-AF65-F5344CB8AC3E}">
        <p14:creationId xmlns:p14="http://schemas.microsoft.com/office/powerpoint/2010/main" val="57585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49355291-0860-4823-9122-1FB3A65FD7C3}"/>
              </a:ext>
            </a:extLst>
          </p:cNvPr>
          <p:cNvSpPr>
            <a:spLocks noGrp="1"/>
          </p:cNvSpPr>
          <p:nvPr>
            <p:ph idx="1"/>
          </p:nvPr>
        </p:nvSpPr>
        <p:spPr>
          <a:xfrm>
            <a:off x="539552" y="1484784"/>
            <a:ext cx="7776864" cy="4988627"/>
          </a:xfrm>
        </p:spPr>
        <p:txBody>
          <a:bodyPr>
            <a:normAutofit/>
          </a:bodyPr>
          <a:lstStyle/>
          <a:p>
            <a:pPr marL="109728" indent="0" algn="just">
              <a:buNone/>
            </a:pPr>
            <a:r>
              <a:rPr lang="pl-PL" sz="2400" dirty="0"/>
              <a:t>Coroczne badania przesiewowe przeprowadzane w szkole wśród dzieci do 6 r.ż. wskazują na to, że blisko połowa dzieci przedszkolnych (np. w tym roku szkolnym, to dokładnie 50% dzieci z oddziałów przedszkolnych) wykazuje trudności komunikacyjne, w tym najczęściej wady artykulacji języka.</a:t>
            </a:r>
          </a:p>
        </p:txBody>
      </p:sp>
    </p:spTree>
    <p:extLst>
      <p:ext uri="{BB962C8B-B14F-4D97-AF65-F5344CB8AC3E}">
        <p14:creationId xmlns:p14="http://schemas.microsoft.com/office/powerpoint/2010/main" val="425540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980728"/>
            <a:ext cx="7931224" cy="5112568"/>
          </a:xfrm>
        </p:spPr>
        <p:txBody>
          <a:bodyPr>
            <a:normAutofit fontScale="55000" lnSpcReduction="20000"/>
          </a:bodyPr>
          <a:lstStyle/>
          <a:p>
            <a:pPr marL="109728" indent="0" algn="just">
              <a:buNone/>
            </a:pPr>
            <a:r>
              <a:rPr lang="pl-PL" sz="3600" dirty="0"/>
              <a:t>I jeszcze  o wynikach </a:t>
            </a:r>
            <a:r>
              <a:rPr lang="pl-PL" sz="3600" dirty="0">
                <a:solidFill>
                  <a:prstClr val="black"/>
                </a:solidFill>
              </a:rPr>
              <a:t>badań z </a:t>
            </a:r>
            <a:r>
              <a:rPr lang="pl-PL" sz="3600" dirty="0"/>
              <a:t>ewaluacji zajęć logopedycznych:  </a:t>
            </a:r>
          </a:p>
          <a:p>
            <a:pPr marL="109728" lvl="0" indent="0" algn="just">
              <a:buClr>
                <a:srgbClr val="2DA2BF"/>
              </a:buClr>
              <a:buNone/>
            </a:pPr>
            <a:r>
              <a:rPr lang="pl-PL" sz="3600" dirty="0">
                <a:solidFill>
                  <a:prstClr val="black"/>
                </a:solidFill>
              </a:rPr>
              <a:t>-coroczne wyniki krótkich ankiet ewaluacyjnych wskazują           na trudności w ćwiczeniach utrwalających z dzieckiem w domu.</a:t>
            </a:r>
          </a:p>
          <a:p>
            <a:pPr marL="109728" lvl="0" indent="0" algn="just">
              <a:buClr>
                <a:srgbClr val="2DA2BF"/>
              </a:buClr>
              <a:buNone/>
            </a:pPr>
            <a:endParaRPr lang="pl-PL" sz="3600" dirty="0">
              <a:solidFill>
                <a:prstClr val="black"/>
              </a:solidFill>
            </a:endParaRPr>
          </a:p>
          <a:p>
            <a:pPr marL="109728" lvl="0" indent="0" algn="just">
              <a:buClr>
                <a:srgbClr val="2DA2BF"/>
              </a:buClr>
              <a:buNone/>
            </a:pPr>
            <a:r>
              <a:rPr lang="pl-PL" sz="3600" dirty="0">
                <a:solidFill>
                  <a:prstClr val="black"/>
                </a:solidFill>
              </a:rPr>
              <a:t>W r. szk. 2019/2020- o takich trudnościach przyznało  6% rodziców, a w ankietach po r. szk. 2020/2021- już 12% przyznało.</a:t>
            </a:r>
          </a:p>
          <a:p>
            <a:pPr marL="109728" lvl="0" indent="0" algn="just">
              <a:buClr>
                <a:srgbClr val="2DA2BF"/>
              </a:buClr>
              <a:buNone/>
            </a:pPr>
            <a:r>
              <a:rPr lang="pl-PL" sz="3600" dirty="0">
                <a:solidFill>
                  <a:prstClr val="black"/>
                </a:solidFill>
              </a:rPr>
              <a:t>W ankiecie ewaluacyjnej w r. szk. 2021/2022 rodzice przyznali, że trudności w utrwalaniu wystąpiły </a:t>
            </a:r>
            <a:r>
              <a:rPr lang="pl-PL" sz="3600" dirty="0"/>
              <a:t>wśród 20 % </a:t>
            </a:r>
            <a:r>
              <a:rPr lang="pl-PL" sz="3600" dirty="0">
                <a:solidFill>
                  <a:prstClr val="black"/>
                </a:solidFill>
              </a:rPr>
              <a:t>badanych, a więc dzieci niesystematycznie utrwalają kolejne etapy pracy terapeutycznej w domu. </a:t>
            </a:r>
          </a:p>
          <a:p>
            <a:pPr marL="109728" lvl="0" indent="0" algn="just">
              <a:buClr>
                <a:srgbClr val="2DA2BF"/>
              </a:buClr>
              <a:buNone/>
            </a:pPr>
            <a:endParaRPr lang="pl-PL" sz="3600" dirty="0">
              <a:solidFill>
                <a:prstClr val="black"/>
              </a:solidFill>
            </a:endParaRPr>
          </a:p>
          <a:p>
            <a:pPr marL="109728" lvl="0" indent="0" algn="just">
              <a:buClr>
                <a:srgbClr val="2DA2BF"/>
              </a:buClr>
              <a:buNone/>
            </a:pPr>
            <a:r>
              <a:rPr lang="pl-PL" sz="3600" dirty="0">
                <a:solidFill>
                  <a:prstClr val="black"/>
                </a:solidFill>
              </a:rPr>
              <a:t>Większość rodziców odpowiedziała też, że dzieci ćwiczą „</a:t>
            </a:r>
            <a:r>
              <a:rPr lang="pl-PL" sz="3600" u="sng" dirty="0">
                <a:solidFill>
                  <a:prstClr val="black"/>
                </a:solidFill>
              </a:rPr>
              <a:t>raczej</a:t>
            </a:r>
            <a:r>
              <a:rPr lang="pl-PL" sz="3600" dirty="0">
                <a:solidFill>
                  <a:prstClr val="black"/>
                </a:solidFill>
              </a:rPr>
              <a:t> systematycznie” (57%), a nie „systematycznie”,  co wskazuje na tendencję spadkową.</a:t>
            </a:r>
          </a:p>
          <a:p>
            <a:pPr marL="109728" indent="0" algn="just">
              <a:buNone/>
            </a:pPr>
            <a:r>
              <a:rPr lang="pl-PL" sz="3600" dirty="0"/>
              <a:t> </a:t>
            </a:r>
          </a:p>
        </p:txBody>
      </p:sp>
    </p:spTree>
    <p:extLst>
      <p:ext uri="{BB962C8B-B14F-4D97-AF65-F5344CB8AC3E}">
        <p14:creationId xmlns:p14="http://schemas.microsoft.com/office/powerpoint/2010/main" val="12270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1259632" y="1556792"/>
            <a:ext cx="6347714" cy="3880773"/>
          </a:xfrm>
        </p:spPr>
        <p:txBody>
          <a:bodyPr>
            <a:normAutofit/>
          </a:bodyPr>
          <a:lstStyle/>
          <a:p>
            <a:endParaRPr lang="pl-PL" dirty="0"/>
          </a:p>
          <a:p>
            <a:endParaRPr lang="pl-PL" dirty="0"/>
          </a:p>
          <a:p>
            <a:pPr marL="109728" indent="0" algn="ctr">
              <a:buNone/>
            </a:pPr>
            <a:r>
              <a:rPr lang="pl-PL" sz="3200" b="1" dirty="0"/>
              <a:t>Wróćmy do tematu:</a:t>
            </a:r>
          </a:p>
          <a:p>
            <a:pPr marL="109728" indent="0" algn="ctr">
              <a:buNone/>
            </a:pPr>
            <a:endParaRPr lang="pl-PL" sz="3200" b="1" dirty="0"/>
          </a:p>
          <a:p>
            <a:pPr marL="109728" indent="0" algn="ctr">
              <a:buNone/>
            </a:pPr>
            <a:r>
              <a:rPr lang="pl-PL" sz="3200" b="1" dirty="0">
                <a:solidFill>
                  <a:srgbClr val="FF0000"/>
                </a:solidFill>
              </a:rPr>
              <a:t> „Jak motywować dziecko (…)”</a:t>
            </a:r>
          </a:p>
        </p:txBody>
      </p:sp>
    </p:spTree>
    <p:extLst>
      <p:ext uri="{BB962C8B-B14F-4D97-AF65-F5344CB8AC3E}">
        <p14:creationId xmlns:p14="http://schemas.microsoft.com/office/powerpoint/2010/main" val="74243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571480"/>
            <a:ext cx="8229600" cy="1143000"/>
          </a:xfrm>
        </p:spPr>
        <p:txBody>
          <a:bodyPr>
            <a:normAutofit fontScale="90000"/>
          </a:bodyPr>
          <a:lstStyle/>
          <a:p>
            <a:pPr lvl="0" algn="ctr"/>
            <a:r>
              <a:rPr lang="pl-PL" dirty="0">
                <a:solidFill>
                  <a:schemeClr val="bg2">
                    <a:lumMod val="25000"/>
                  </a:schemeClr>
                </a:solidFill>
              </a:rPr>
              <a:t>1. KRÓCEJ ALE CZĘŚCIEJ </a:t>
            </a:r>
            <a:br>
              <a:rPr lang="pl-PL" dirty="0"/>
            </a:br>
            <a:endParaRPr lang="pl-PL" dirty="0"/>
          </a:p>
        </p:txBody>
      </p:sp>
      <p:sp>
        <p:nvSpPr>
          <p:cNvPr id="3" name="Symbol zastępczy zawartości 2"/>
          <p:cNvSpPr>
            <a:spLocks noGrp="1"/>
          </p:cNvSpPr>
          <p:nvPr>
            <p:ph idx="1"/>
          </p:nvPr>
        </p:nvSpPr>
        <p:spPr>
          <a:xfrm>
            <a:off x="609598" y="1916832"/>
            <a:ext cx="6842721" cy="4124531"/>
          </a:xfrm>
        </p:spPr>
        <p:txBody>
          <a:bodyPr/>
          <a:lstStyle/>
          <a:p>
            <a:pPr>
              <a:buNone/>
            </a:pPr>
            <a:r>
              <a:rPr lang="pl-PL" sz="2000" dirty="0"/>
              <a:t>Lepiej ćwiczyć krócej i częściej niż raz na tydzień, długo. Wówczas ćwiczenia nie będą tak nużące, a dziecko będzie nabierało nawyków prawidłowego mówienia     w sytuacjach zbliżonych do naturalnych.</a:t>
            </a:r>
          </a:p>
          <a:p>
            <a:pPr>
              <a:buNone/>
            </a:pPr>
            <a:r>
              <a:rPr lang="pl-PL" sz="2000" dirty="0"/>
              <a:t> </a:t>
            </a:r>
          </a:p>
          <a:p>
            <a:pPr>
              <a:buNone/>
            </a:pPr>
            <a:r>
              <a:rPr lang="pl-PL" sz="2000" dirty="0"/>
              <a:t>Ćwiczenie na dzień przed spotkaniem z logopedą praktycznie nie zbliża nas do zakładanego celu (czyli zmiany nawyku artykulacji).</a:t>
            </a:r>
          </a:p>
          <a:p>
            <a:pPr>
              <a:buNone/>
            </a:pPr>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lgn="ctr"/>
            <a:br>
              <a:rPr lang="pl-PL" dirty="0">
                <a:solidFill>
                  <a:schemeClr val="bg2">
                    <a:lumMod val="25000"/>
                  </a:schemeClr>
                </a:solidFill>
              </a:rPr>
            </a:br>
            <a:r>
              <a:rPr lang="pl-PL" dirty="0">
                <a:solidFill>
                  <a:schemeClr val="bg2">
                    <a:lumMod val="25000"/>
                  </a:schemeClr>
                </a:solidFill>
              </a:rPr>
              <a:t>2.NAUKA PRZEZ ZABAWĘ </a:t>
            </a:r>
            <a:br>
              <a:rPr lang="pl-PL" dirty="0"/>
            </a:br>
            <a:endParaRPr lang="pl-PL" dirty="0"/>
          </a:p>
        </p:txBody>
      </p:sp>
      <p:sp>
        <p:nvSpPr>
          <p:cNvPr id="3" name="Symbol zastępczy zawartości 2"/>
          <p:cNvSpPr>
            <a:spLocks noGrp="1"/>
          </p:cNvSpPr>
          <p:nvPr>
            <p:ph idx="1"/>
          </p:nvPr>
        </p:nvSpPr>
        <p:spPr>
          <a:xfrm>
            <a:off x="609598" y="1772816"/>
            <a:ext cx="4394449" cy="4525963"/>
          </a:xfrm>
        </p:spPr>
        <p:txBody>
          <a:bodyPr/>
          <a:lstStyle/>
          <a:p>
            <a:pPr>
              <a:buNone/>
            </a:pPr>
            <a:endParaRPr lang="pl-PL" dirty="0"/>
          </a:p>
          <a:p>
            <a:pPr algn="just">
              <a:buNone/>
            </a:pPr>
            <a:r>
              <a:rPr lang="pl-PL" dirty="0"/>
              <a:t>Najlepiej jest wykonać wraz                   z dzieckiem pomoce edukacyjne, które uprzyjemnią nabywanie umiejętności poprawnego mówienia, ale warto też po prostu pamiętać, że dziecko chce się bawić, więc trzeba wykorzystać ćwiczenia logopedyczne do zabawy. </a:t>
            </a:r>
          </a:p>
          <a:p>
            <a:pPr algn="just">
              <a:buNone/>
            </a:pPr>
            <a:r>
              <a:rPr lang="pl-PL" dirty="0"/>
              <a:t>Ucząc przez zabawę sprawiamy, że dziecko polubi ćwiczenia logopedyczne.</a:t>
            </a:r>
          </a:p>
          <a:p>
            <a:endParaRPr lang="pl-PL" dirty="0"/>
          </a:p>
          <a:p>
            <a:endParaRPr lang="pl-PL" dirty="0"/>
          </a:p>
        </p:txBody>
      </p:sp>
      <p:pic>
        <p:nvPicPr>
          <p:cNvPr id="5" name="Obraz 4">
            <a:extLst>
              <a:ext uri="{FF2B5EF4-FFF2-40B4-BE49-F238E27FC236}">
                <a16:creationId xmlns:a16="http://schemas.microsoft.com/office/drawing/2014/main" id="{AA4CDDF3-930E-47AB-7255-09E2461B9166}"/>
              </a:ext>
            </a:extLst>
          </p:cNvPr>
          <p:cNvPicPr>
            <a:picLocks noChangeAspect="1"/>
          </p:cNvPicPr>
          <p:nvPr/>
        </p:nvPicPr>
        <p:blipFill>
          <a:blip r:embed="rId2"/>
          <a:stretch>
            <a:fillRect/>
          </a:stretch>
        </p:blipFill>
        <p:spPr>
          <a:xfrm>
            <a:off x="5220072" y="2561836"/>
            <a:ext cx="3041576" cy="23347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lgn="ctr"/>
            <a:br>
              <a:rPr lang="pl-PL" dirty="0"/>
            </a:br>
            <a:r>
              <a:rPr lang="pl-PL" dirty="0"/>
              <a:t>3. </a:t>
            </a:r>
            <a:r>
              <a:rPr lang="pl-PL" dirty="0">
                <a:solidFill>
                  <a:schemeClr val="bg2">
                    <a:lumMod val="25000"/>
                  </a:schemeClr>
                </a:solidFill>
              </a:rPr>
              <a:t>NAUKA „PRZY OKAZJI” </a:t>
            </a:r>
            <a:br>
              <a:rPr lang="pl-PL" dirty="0"/>
            </a:br>
            <a:endParaRPr lang="pl-PL" dirty="0"/>
          </a:p>
        </p:txBody>
      </p:sp>
      <p:sp>
        <p:nvSpPr>
          <p:cNvPr id="3" name="Symbol zastępczy zawartości 2"/>
          <p:cNvSpPr>
            <a:spLocks noGrp="1"/>
          </p:cNvSpPr>
          <p:nvPr>
            <p:ph idx="1"/>
          </p:nvPr>
        </p:nvSpPr>
        <p:spPr>
          <a:xfrm>
            <a:off x="899592" y="2132856"/>
            <a:ext cx="6347714" cy="3880773"/>
          </a:xfrm>
        </p:spPr>
        <p:txBody>
          <a:bodyPr/>
          <a:lstStyle/>
          <a:p>
            <a:pPr algn="just">
              <a:buNone/>
            </a:pPr>
            <a:r>
              <a:rPr lang="pl-PL" sz="2000" dirty="0"/>
              <a:t>Wykorzystujemy każdą możliwą sytuację, aby „przemycić” kilka słówek, ćwiczeń buzi i języka lub oddechowych. </a:t>
            </a:r>
          </a:p>
          <a:p>
            <a:pPr algn="just">
              <a:buNone/>
            </a:pPr>
            <a:r>
              <a:rPr lang="pl-PL" sz="2000" dirty="0"/>
              <a:t>Ćwiczyć można prawie w każdej sytuacji: na spacerze, w sklepie, podczas przygotowywania posiłku, robienia porządków w domu czy pracy na podwórku.</a:t>
            </a:r>
          </a:p>
          <a:p>
            <a:pPr algn="ctr">
              <a:buNone/>
            </a:pPr>
            <a:r>
              <a:rPr lang="pl-PL"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lvl="0" algn="ctr"/>
            <a:br>
              <a:rPr lang="pl-PL" dirty="0"/>
            </a:br>
            <a:r>
              <a:rPr lang="pl-PL" dirty="0"/>
              <a:t>4. </a:t>
            </a:r>
            <a:r>
              <a:rPr lang="pl-PL" dirty="0">
                <a:solidFill>
                  <a:schemeClr val="bg2">
                    <a:lumMod val="25000"/>
                  </a:schemeClr>
                </a:solidFill>
              </a:rPr>
              <a:t>ĆWICZYMY RAZEM </a:t>
            </a:r>
            <a:br>
              <a:rPr lang="pl-PL" dirty="0"/>
            </a:br>
            <a:endParaRPr lang="pl-PL" dirty="0"/>
          </a:p>
        </p:txBody>
      </p:sp>
      <p:sp>
        <p:nvSpPr>
          <p:cNvPr id="3" name="Symbol zastępczy zawartości 2"/>
          <p:cNvSpPr>
            <a:spLocks noGrp="1"/>
          </p:cNvSpPr>
          <p:nvPr>
            <p:ph idx="1"/>
          </p:nvPr>
        </p:nvSpPr>
        <p:spPr>
          <a:xfrm>
            <a:off x="3851920" y="2348880"/>
            <a:ext cx="4688161" cy="3661867"/>
          </a:xfrm>
        </p:spPr>
        <p:txBody>
          <a:bodyPr>
            <a:normAutofit fontScale="92500" lnSpcReduction="20000"/>
          </a:bodyPr>
          <a:lstStyle/>
          <a:p>
            <a:pPr algn="just">
              <a:buNone/>
            </a:pPr>
            <a:r>
              <a:rPr lang="pl-PL" sz="2000" dirty="0"/>
              <a:t>Czasem dorośli wstydzą się robienia dziwnych min przed lustrem. Niepotrzebnie! </a:t>
            </a:r>
          </a:p>
          <a:p>
            <a:pPr algn="just">
              <a:buNone/>
            </a:pPr>
            <a:r>
              <a:rPr lang="pl-PL" sz="2000" dirty="0"/>
              <a:t>Trzeba raczej docenić to, co nasza buzia i nasz język potrafią. Warto także pamiętać, że </a:t>
            </a:r>
            <a:r>
              <a:rPr lang="pl-PL" sz="2000" dirty="0">
                <a:solidFill>
                  <a:srgbClr val="FF0000"/>
                </a:solidFill>
              </a:rPr>
              <a:t>robimy to dla własnego dziecka! </a:t>
            </a:r>
          </a:p>
          <a:p>
            <a:pPr algn="just">
              <a:buNone/>
            </a:pPr>
            <a:r>
              <a:rPr lang="pl-PL" sz="2000" dirty="0">
                <a:solidFill>
                  <a:schemeClr val="tx1"/>
                </a:solidFill>
              </a:rPr>
              <a:t>Poza tym dziecko nie kontroluje </a:t>
            </a:r>
            <a:r>
              <a:rPr lang="pl-PL" sz="2000" dirty="0" err="1">
                <a:solidFill>
                  <a:schemeClr val="tx1"/>
                </a:solidFill>
              </a:rPr>
              <a:t>jeszczepoprawności</a:t>
            </a:r>
            <a:r>
              <a:rPr lang="pl-PL" sz="2000" dirty="0">
                <a:solidFill>
                  <a:schemeClr val="tx1"/>
                </a:solidFill>
              </a:rPr>
              <a:t> wykonywanych ćwiczeń (bo dopiero się uczy!), dlatego to osoba dorosła dokładnie sprawdza czy dane ćwiczenie jest utrwalane właściwie.</a:t>
            </a:r>
          </a:p>
          <a:p>
            <a:endParaRPr lang="pl-PL" dirty="0"/>
          </a:p>
        </p:txBody>
      </p:sp>
      <p:pic>
        <p:nvPicPr>
          <p:cNvPr id="4" name="Obraz 3" descr="Podobny obraz"/>
          <p:cNvPicPr/>
          <p:nvPr/>
        </p:nvPicPr>
        <p:blipFill>
          <a:blip r:embed="rId2" cstate="print"/>
          <a:srcRect r="18193" b="16765"/>
          <a:stretch>
            <a:fillRect/>
          </a:stretch>
        </p:blipFill>
        <p:spPr bwMode="auto">
          <a:xfrm>
            <a:off x="603919" y="2780928"/>
            <a:ext cx="3103985" cy="242604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149</TotalTime>
  <Words>967</Words>
  <Application>Microsoft Office PowerPoint</Application>
  <PresentationFormat>Pokaz na ekranie (4:3)</PresentationFormat>
  <Paragraphs>82</Paragraphs>
  <Slides>17</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17</vt:i4>
      </vt:variant>
    </vt:vector>
  </HeadingPairs>
  <TitlesOfParts>
    <vt:vector size="23" baseType="lpstr">
      <vt:lpstr>Arial</vt:lpstr>
      <vt:lpstr>Constantia</vt:lpstr>
      <vt:lpstr>Times New Roman</vt:lpstr>
      <vt:lpstr>Trebuchet MS</vt:lpstr>
      <vt:lpstr>Wingdings 3</vt:lpstr>
      <vt:lpstr>Faseta</vt:lpstr>
      <vt:lpstr>        Jak motywować dziecko do utrwalania prawidłowej wymowy w domu?   </vt:lpstr>
      <vt:lpstr>Prezentacja programu PowerPoint</vt:lpstr>
      <vt:lpstr>Prezentacja programu PowerPoint</vt:lpstr>
      <vt:lpstr>Prezentacja programu PowerPoint</vt:lpstr>
      <vt:lpstr>Prezentacja programu PowerPoint</vt:lpstr>
      <vt:lpstr>1. KRÓCEJ ALE CZĘŚCIEJ  </vt:lpstr>
      <vt:lpstr> 2.NAUKA PRZEZ ZABAWĘ  </vt:lpstr>
      <vt:lpstr> 3. NAUKA „PRZY OKAZJI”  </vt:lpstr>
      <vt:lpstr> 4. ĆWICZYMY RAZEM  </vt:lpstr>
      <vt:lpstr> 5. DWIE WAŻNE CECHY  </vt:lpstr>
      <vt:lpstr>6. O MOTYWACJI</vt:lpstr>
      <vt:lpstr>  7. NAGRODY  </vt:lpstr>
      <vt:lpstr> 8. KONTAKT Z LOGOPEDĄ  </vt:lpstr>
      <vt:lpstr> 9. STAŁA PORA ĆWICZEŃ  </vt:lpstr>
      <vt:lpstr> 10. CZAS  </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Jak motywować dziecko do utrwalania prawidłowej wymowy w domu?   </dc:title>
  <dc:creator>Admin</dc:creator>
  <cp:lastModifiedBy>Ewa Zielińska</cp:lastModifiedBy>
  <cp:revision>25</cp:revision>
  <dcterms:created xsi:type="dcterms:W3CDTF">2019-11-06T07:30:40Z</dcterms:created>
  <dcterms:modified xsi:type="dcterms:W3CDTF">2022-12-06T20:31:59Z</dcterms:modified>
</cp:coreProperties>
</file>