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7" r:id="rId3"/>
    <p:sldId id="289" r:id="rId4"/>
    <p:sldId id="290" r:id="rId5"/>
    <p:sldId id="291" r:id="rId6"/>
    <p:sldId id="292" r:id="rId7"/>
    <p:sldId id="293" r:id="rId8"/>
    <p:sldId id="294" r:id="rId9"/>
    <p:sldId id="295" r:id="rId10"/>
    <p:sldId id="296" r:id="rId11"/>
    <p:sldId id="297" r:id="rId12"/>
    <p:sldId id="299" r:id="rId13"/>
    <p:sldId id="300" r:id="rId14"/>
    <p:sldId id="301" r:id="rId15"/>
    <p:sldId id="302" r:id="rId16"/>
    <p:sldId id="303" r:id="rId17"/>
    <p:sldId id="304" r:id="rId18"/>
    <p:sldId id="305" r:id="rId19"/>
    <p:sldId id="306" r:id="rId20"/>
    <p:sldId id="307" r:id="rId21"/>
    <p:sldId id="308" r:id="rId22"/>
    <p:sldId id="279" r:id="rId23"/>
    <p:sldId id="274" r:id="rId24"/>
    <p:sldId id="275" r:id="rId25"/>
    <p:sldId id="276" r:id="rId26"/>
    <p:sldId id="277" r:id="rId27"/>
    <p:sldId id="278" r:id="rId28"/>
    <p:sldId id="280" r:id="rId29"/>
    <p:sldId id="281" r:id="rId30"/>
    <p:sldId id="282" r:id="rId31"/>
    <p:sldId id="283" r:id="rId32"/>
    <p:sldId id="284" r:id="rId33"/>
    <p:sldId id="285" r:id="rId34"/>
    <p:sldId id="298" r:id="rId35"/>
    <p:sldId id="286" r:id="rId3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4" autoAdjust="0"/>
    <p:restoredTop sz="94714" autoAdjust="0"/>
  </p:normalViewPr>
  <p:slideViewPr>
    <p:cSldViewPr>
      <p:cViewPr varScale="1">
        <p:scale>
          <a:sx n="87" d="100"/>
          <a:sy n="87" d="100"/>
        </p:scale>
        <p:origin x="11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662B80F-3CEE-4D10-B699-8F85E72EAA01}" type="datetimeFigureOut">
              <a:rPr lang="pl-PL" smtClean="0"/>
              <a:pPr/>
              <a:t>21.04.2022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1DD4BE-301B-4EB9-8020-C33B002BF458}"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662B80F-3CEE-4D10-B699-8F85E72EAA01}" type="datetimeFigureOut">
              <a:rPr lang="pl-PL" smtClean="0"/>
              <a:pPr/>
              <a:t>21.04.2022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1DD4BE-301B-4EB9-8020-C33B002BF45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662B80F-3CEE-4D10-B699-8F85E72EAA01}" type="datetimeFigureOut">
              <a:rPr lang="pl-PL" smtClean="0"/>
              <a:pPr/>
              <a:t>21.04.2022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1DD4BE-301B-4EB9-8020-C33B002BF45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662B80F-3CEE-4D10-B699-8F85E72EAA01}" type="datetimeFigureOut">
              <a:rPr lang="pl-PL" smtClean="0"/>
              <a:pPr/>
              <a:t>21.04.2022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1DD4BE-301B-4EB9-8020-C33B002BF45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662B80F-3CEE-4D10-B699-8F85E72EAA01}" type="datetimeFigureOut">
              <a:rPr lang="pl-PL" smtClean="0"/>
              <a:pPr/>
              <a:t>21.04.2022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1DD4BE-301B-4EB9-8020-C33B002BF458}"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662B80F-3CEE-4D10-B699-8F85E72EAA01}" type="datetimeFigureOut">
              <a:rPr lang="pl-PL" smtClean="0"/>
              <a:pPr/>
              <a:t>21.04.2022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1DD4BE-301B-4EB9-8020-C33B002BF45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662B80F-3CEE-4D10-B699-8F85E72EAA01}" type="datetimeFigureOut">
              <a:rPr lang="pl-PL" smtClean="0"/>
              <a:pPr/>
              <a:t>21.04.2022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71DD4BE-301B-4EB9-8020-C33B002BF45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662B80F-3CEE-4D10-B699-8F85E72EAA01}" type="datetimeFigureOut">
              <a:rPr lang="pl-PL" smtClean="0"/>
              <a:pPr/>
              <a:t>21.04.2022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71DD4BE-301B-4EB9-8020-C33B002BF45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662B80F-3CEE-4D10-B699-8F85E72EAA01}" type="datetimeFigureOut">
              <a:rPr lang="pl-PL" smtClean="0"/>
              <a:pPr/>
              <a:t>21.04.2022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71DD4BE-301B-4EB9-8020-C33B002BF45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662B80F-3CEE-4D10-B699-8F85E72EAA01}" type="datetimeFigureOut">
              <a:rPr lang="pl-PL" smtClean="0"/>
              <a:pPr/>
              <a:t>21.04.2022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1DD4BE-301B-4EB9-8020-C33B002BF458}"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662B80F-3CEE-4D10-B699-8F85E72EAA01}" type="datetimeFigureOut">
              <a:rPr lang="pl-PL" smtClean="0"/>
              <a:pPr/>
              <a:t>21.04.2022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1DD4BE-301B-4EB9-8020-C33B002BF458}"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2B80F-3CEE-4D10-B699-8F85E72EAA01}" type="datetimeFigureOut">
              <a:rPr lang="pl-PL" smtClean="0"/>
              <a:pPr/>
              <a:t>21.04.2022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DD4BE-301B-4EB9-8020-C33B002BF45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myslepozytywnie.pl/publikacje/prezentacje/Prezentacja%207%20Jak%20wspierac%20zdrowie%20psychiczne%20naszych%20dzieci%20(rodzice).pdf" TargetMode="External"/><Relationship Id="rId2" Type="http://schemas.openxmlformats.org/officeDocument/2006/relationships/hyperlink" Target="http://myslepozytywnie.pl/publikacje/prezentacje/Prezentacja%207%20Jak%20wspier" TargetMode="External"/><Relationship Id="rId1" Type="http://schemas.openxmlformats.org/officeDocument/2006/relationships/slideLayout" Target="../slideLayouts/slideLayout1.xml"/><Relationship Id="rId4" Type="http://schemas.openxmlformats.org/officeDocument/2006/relationships/hyperlink" Target="http://www.czytelniamedyczna.pl/4302,zdrowie-psychiczne-dzieci-i-mlodziezy-wpolsce-stan-rozwoju-opieki-psychiatrycz.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poradnikzdrowie.pl/psychologia/wychowanie/jak-rozpoznac-ze-dziecko-mialo-kontakt-z-narkotykami_36013.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Jak dbać o zdrowie psychiczne dzieci i młodzieży?</a:t>
            </a:r>
            <a:endParaRPr lang="pl-PL" dirty="0"/>
          </a:p>
        </p:txBody>
      </p:sp>
      <p:sp>
        <p:nvSpPr>
          <p:cNvPr id="3" name="Podtytuł 2"/>
          <p:cNvSpPr>
            <a:spLocks noGrp="1"/>
          </p:cNvSpPr>
          <p:nvPr>
            <p:ph type="subTitle" idx="1"/>
          </p:nvPr>
        </p:nvSpPr>
        <p:spPr/>
        <p:txBody>
          <a:bodyPr/>
          <a:lstStyle/>
          <a:p>
            <a:endParaRPr lang="pl-PL" dirty="0"/>
          </a:p>
          <a:p>
            <a:r>
              <a:rPr lang="pl-PL" dirty="0" smtClean="0"/>
              <a:t>Prezentacja dla rodziców</a:t>
            </a:r>
            <a:endParaRPr lang="pl-PL" dirty="0"/>
          </a:p>
        </p:txBody>
      </p:sp>
      <p:pic>
        <p:nvPicPr>
          <p:cNvPr id="1026" name="Picture 2" descr="Obraz znaleziony dla: Depresja Dzie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0175"/>
            <a:ext cx="27527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braz znaleziony dla: depresja dziecię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230" y="3717032"/>
            <a:ext cx="193221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6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32656"/>
            <a:ext cx="8229600" cy="6696744"/>
          </a:xfrm>
        </p:spPr>
        <p:txBody>
          <a:bodyPr>
            <a:normAutofit fontScale="62500" lnSpcReduction="20000"/>
          </a:bodyPr>
          <a:lstStyle/>
          <a:p>
            <a:r>
              <a:rPr lang="pl-PL" dirty="0"/>
              <a:t>stwórz jasne oczekiwania i przewidywalne procedury - dziecku łatwiej funkcjonuje się w środowisku, które jest dla niego przewidywalne, i którego zasady są zrozumiałe; to jednocześnie buduje poczucie bezpieczeństwa i pewności siebie, daje podstawy do lepszego funkcjonowania społecznego</a:t>
            </a:r>
            <a:r>
              <a:rPr lang="pl-PL" dirty="0" smtClean="0"/>
              <a:t>,</a:t>
            </a:r>
          </a:p>
          <a:p>
            <a:endParaRPr lang="pl-PL" dirty="0"/>
          </a:p>
          <a:p>
            <a:r>
              <a:rPr lang="pl-PL" dirty="0"/>
              <a:t>zadbaj o pozytywną atmosferę w domu – to pomoże dziecku lub nastolatkowi czerpać przyjemność i zainteresowanie życiem</a:t>
            </a:r>
            <a:r>
              <a:rPr lang="pl-PL" dirty="0" smtClean="0"/>
              <a:t>,</a:t>
            </a:r>
          </a:p>
          <a:p>
            <a:endParaRPr lang="pl-PL" dirty="0"/>
          </a:p>
          <a:p>
            <a:r>
              <a:rPr lang="pl-PL" dirty="0"/>
              <a:t>kiedy dziecko przychodzi do Ciebie ze swoim problemem, nie mów do niego: „Nie przesadzaj”, „Nie masz powodu do zmartwień” albo „Zrób cos pożytecznego, to Ci przejdzie”; </a:t>
            </a:r>
            <a:r>
              <a:rPr lang="pl-PL" b="1" dirty="0"/>
              <a:t>powiedz zamiast tego,</a:t>
            </a:r>
            <a:r>
              <a:rPr lang="pl-PL" dirty="0"/>
              <a:t> </a:t>
            </a:r>
            <a:r>
              <a:rPr lang="pl-PL" b="1" dirty="0"/>
              <a:t>że jesteś dla niego, że zawsze go wysłuchasz i zrobisz wszystko, co w Twojej mocy, żeby mu pomóc, jeśli zajdzie taka potrzeba</a:t>
            </a:r>
            <a:r>
              <a:rPr lang="pl-PL" b="1" dirty="0" smtClean="0"/>
              <a:t>,</a:t>
            </a:r>
          </a:p>
          <a:p>
            <a:endParaRPr lang="pl-PL" dirty="0"/>
          </a:p>
          <a:p>
            <a:r>
              <a:rPr lang="pl-PL" dirty="0"/>
              <a:t>codziennie rozmawiaj z dzieckiem – nie wystarczy zapytać „Jak było w szkole?”; warto pytać o szczegóły i z odpowiedzi dziecka starać się wnioskować, czy nie dzieje się coś niepokojącego</a:t>
            </a:r>
            <a:r>
              <a:rPr lang="pl-PL" dirty="0" smtClean="0"/>
              <a:t>,</a:t>
            </a:r>
          </a:p>
          <a:p>
            <a:endParaRPr lang="pl-PL" dirty="0"/>
          </a:p>
          <a:p>
            <a:r>
              <a:rPr lang="pl-PL" dirty="0"/>
              <a:t>bądź uważny i obserwuj zmiany - jeśli dziecko jest rozdrażnione, nagle traci zainteresowanie swoimi pasjami lub spotkaniami z rówieśnikami, pojawiają się u niego problemu z koncentracją, pogarsza się w nauce lub nie chce chodzić do szkoły, to są to alarmujące sygnały, które świadczą, że dziecko przeżywa trudności.</a:t>
            </a:r>
          </a:p>
          <a:p>
            <a:endParaRPr lang="pl-PL" dirty="0"/>
          </a:p>
        </p:txBody>
      </p:sp>
    </p:spTree>
    <p:extLst>
      <p:ext uri="{BB962C8B-B14F-4D97-AF65-F5344CB8AC3E}">
        <p14:creationId xmlns:p14="http://schemas.microsoft.com/office/powerpoint/2010/main" val="2891050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498178"/>
          </a:xfrm>
        </p:spPr>
        <p:txBody>
          <a:bodyPr>
            <a:normAutofit/>
          </a:bodyPr>
          <a:lstStyle/>
          <a:p>
            <a:r>
              <a:rPr lang="pl-PL" sz="2400" i="1" u="sng" dirty="0"/>
              <a:t>Rodzice są pierwszymi osobami, które mogą dostrzec zmiany nastroju lub zachowania, które wydają się nadmierne lub niezwykłe, być może trwające dłużej niż przeciętnie. </a:t>
            </a:r>
          </a:p>
        </p:txBody>
      </p:sp>
      <p:sp>
        <p:nvSpPr>
          <p:cNvPr id="3" name="Symbol zastępczy zawartości 2"/>
          <p:cNvSpPr>
            <a:spLocks noGrp="1"/>
          </p:cNvSpPr>
          <p:nvPr>
            <p:ph idx="1"/>
          </p:nvPr>
        </p:nvSpPr>
        <p:spPr>
          <a:xfrm>
            <a:off x="457200" y="1916832"/>
            <a:ext cx="8229600" cy="4824536"/>
          </a:xfrm>
        </p:spPr>
        <p:txBody>
          <a:bodyPr>
            <a:normAutofit fontScale="85000" lnSpcReduction="20000"/>
          </a:bodyPr>
          <a:lstStyle/>
          <a:p>
            <a:pPr marL="0" indent="0">
              <a:buNone/>
            </a:pPr>
            <a:r>
              <a:rPr lang="pl-PL" dirty="0" smtClean="0"/>
              <a:t>Jeśli </a:t>
            </a:r>
            <a:r>
              <a:rPr lang="pl-PL" dirty="0"/>
              <a:t>Ciebie, jako rodzica, coś niepokoi i wydaje Ci się, że może wskazywać na problem, nie bój się zgłosić do specjalisty.</a:t>
            </a:r>
            <a:r>
              <a:rPr lang="pl-PL" i="1" dirty="0"/>
              <a:t> </a:t>
            </a:r>
            <a:endParaRPr lang="pl-PL" i="1" dirty="0" smtClean="0"/>
          </a:p>
          <a:p>
            <a:pPr marL="0" indent="0">
              <a:buNone/>
            </a:pPr>
            <a:r>
              <a:rPr lang="pl-PL" i="1" dirty="0" smtClean="0"/>
              <a:t>Kiedy </a:t>
            </a:r>
            <a:r>
              <a:rPr lang="pl-PL" i="1" dirty="0"/>
              <a:t>Twoje dziecko nie może wyleczyć kataru, idziesz do pediatry. Kiedy Twoje dziecko od dłuższego czasu chodzi smutne, nerwowe lub zirytowane, warto wybrać się do terapeuty. </a:t>
            </a:r>
            <a:endParaRPr lang="pl-PL" i="1" dirty="0" smtClean="0"/>
          </a:p>
          <a:p>
            <a:pPr marL="0" indent="0">
              <a:buNone/>
            </a:pPr>
            <a:r>
              <a:rPr lang="pl-PL" dirty="0" smtClean="0"/>
              <a:t>W </a:t>
            </a:r>
            <a:r>
              <a:rPr lang="pl-PL" dirty="0"/>
              <a:t>obu przypadkach może się okazać, że „To nic takiego”, ale również w obu przypadkach może się okazać, że „To był najwyższy czas na działanie</a:t>
            </a:r>
            <a:r>
              <a:rPr lang="pl-PL" dirty="0" smtClean="0"/>
              <a:t>”.</a:t>
            </a:r>
          </a:p>
          <a:p>
            <a:pPr marL="0" indent="0">
              <a:buNone/>
            </a:pPr>
            <a:r>
              <a:rPr lang="pl-PL" b="1" dirty="0"/>
              <a:t>Jeśli mamy wątpliwości, co zrobić w danej sytuacji, można również zasięgnąć porady Psychologa</a:t>
            </a:r>
            <a:br>
              <a:rPr lang="pl-PL" b="1" dirty="0"/>
            </a:br>
            <a:r>
              <a:rPr lang="pl-PL" b="1" dirty="0"/>
              <a:t>i Pedagoga </a:t>
            </a:r>
            <a:r>
              <a:rPr lang="pl-PL" b="1" dirty="0" smtClean="0"/>
              <a:t>szkolnego.</a:t>
            </a:r>
            <a:endParaRPr lang="pl-PL" dirty="0"/>
          </a:p>
        </p:txBody>
      </p:sp>
    </p:spTree>
    <p:extLst>
      <p:ext uri="{BB962C8B-B14F-4D97-AF65-F5344CB8AC3E}">
        <p14:creationId xmlns:p14="http://schemas.microsoft.com/office/powerpoint/2010/main" val="424325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prudno.edu.pl/wp-content/uploads/183353867_916482689084639_9083150791562705263_n-1024x871.jpg"/>
          <p:cNvPicPr/>
          <p:nvPr/>
        </p:nvPicPr>
        <p:blipFill>
          <a:blip r:embed="rId2">
            <a:extLst>
              <a:ext uri="{28A0092B-C50C-407E-A947-70E740481C1C}">
                <a14:useLocalDpi xmlns:a14="http://schemas.microsoft.com/office/drawing/2010/main" val="0"/>
              </a:ext>
            </a:extLst>
          </a:blip>
          <a:srcRect/>
          <a:stretch>
            <a:fillRect/>
          </a:stretch>
        </p:blipFill>
        <p:spPr bwMode="auto">
          <a:xfrm>
            <a:off x="328295" y="-180657"/>
            <a:ext cx="8487410" cy="7219315"/>
          </a:xfrm>
          <a:prstGeom prst="rect">
            <a:avLst/>
          </a:prstGeom>
          <a:noFill/>
          <a:ln>
            <a:noFill/>
          </a:ln>
        </p:spPr>
      </p:pic>
    </p:spTree>
    <p:extLst>
      <p:ext uri="{BB962C8B-B14F-4D97-AF65-F5344CB8AC3E}">
        <p14:creationId xmlns:p14="http://schemas.microsoft.com/office/powerpoint/2010/main" val="378122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prudno.edu.pl/wp-content/uploads/183472610_916482712417970_2073717381938731400_n-1024x871.jpg"/>
          <p:cNvPicPr/>
          <p:nvPr/>
        </p:nvPicPr>
        <p:blipFill>
          <a:blip r:embed="rId2">
            <a:extLst>
              <a:ext uri="{28A0092B-C50C-407E-A947-70E740481C1C}">
                <a14:useLocalDpi xmlns:a14="http://schemas.microsoft.com/office/drawing/2010/main" val="0"/>
              </a:ext>
            </a:extLst>
          </a:blip>
          <a:srcRect/>
          <a:stretch>
            <a:fillRect/>
          </a:stretch>
        </p:blipFill>
        <p:spPr bwMode="auto">
          <a:xfrm>
            <a:off x="126365" y="-352107"/>
            <a:ext cx="8891270" cy="7562215"/>
          </a:xfrm>
          <a:prstGeom prst="rect">
            <a:avLst/>
          </a:prstGeom>
          <a:noFill/>
          <a:ln>
            <a:noFill/>
          </a:ln>
        </p:spPr>
      </p:pic>
    </p:spTree>
    <p:extLst>
      <p:ext uri="{BB962C8B-B14F-4D97-AF65-F5344CB8AC3E}">
        <p14:creationId xmlns:p14="http://schemas.microsoft.com/office/powerpoint/2010/main" val="2715590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prudno.edu.pl/wp-content/uploads/183431698_916482762417965_6039276002028357243_n-1024x871.jpg"/>
          <p:cNvPicPr/>
          <p:nvPr/>
        </p:nvPicPr>
        <p:blipFill>
          <a:blip r:embed="rId2">
            <a:extLst>
              <a:ext uri="{28A0092B-C50C-407E-A947-70E740481C1C}">
                <a14:useLocalDpi xmlns:a14="http://schemas.microsoft.com/office/drawing/2010/main" val="0"/>
              </a:ext>
            </a:extLst>
          </a:blip>
          <a:srcRect/>
          <a:stretch>
            <a:fillRect/>
          </a:stretch>
        </p:blipFill>
        <p:spPr bwMode="auto">
          <a:xfrm>
            <a:off x="126365" y="-352107"/>
            <a:ext cx="8891270" cy="7562215"/>
          </a:xfrm>
          <a:prstGeom prst="rect">
            <a:avLst/>
          </a:prstGeom>
          <a:noFill/>
          <a:ln>
            <a:noFill/>
          </a:ln>
        </p:spPr>
      </p:pic>
    </p:spTree>
    <p:extLst>
      <p:ext uri="{BB962C8B-B14F-4D97-AF65-F5344CB8AC3E}">
        <p14:creationId xmlns:p14="http://schemas.microsoft.com/office/powerpoint/2010/main" val="3065187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prudno.edu.pl/wp-content/uploads/183619938_916482789084629_3140866724705572455_n-1024x871.jpg"/>
          <p:cNvPicPr/>
          <p:nvPr/>
        </p:nvPicPr>
        <p:blipFill>
          <a:blip r:embed="rId2">
            <a:extLst>
              <a:ext uri="{28A0092B-C50C-407E-A947-70E740481C1C}">
                <a14:useLocalDpi xmlns:a14="http://schemas.microsoft.com/office/drawing/2010/main" val="0"/>
              </a:ext>
            </a:extLst>
          </a:blip>
          <a:srcRect/>
          <a:stretch>
            <a:fillRect/>
          </a:stretch>
        </p:blipFill>
        <p:spPr bwMode="auto">
          <a:xfrm>
            <a:off x="126365" y="-352107"/>
            <a:ext cx="8891270" cy="7562215"/>
          </a:xfrm>
          <a:prstGeom prst="rect">
            <a:avLst/>
          </a:prstGeom>
          <a:noFill/>
          <a:ln>
            <a:noFill/>
          </a:ln>
        </p:spPr>
      </p:pic>
    </p:spTree>
    <p:extLst>
      <p:ext uri="{BB962C8B-B14F-4D97-AF65-F5344CB8AC3E}">
        <p14:creationId xmlns:p14="http://schemas.microsoft.com/office/powerpoint/2010/main" val="1002211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prudno.edu.pl/wp-content/uploads/183173767_916482825751292_8783955727233470326_n-1024x871.jpg"/>
          <p:cNvPicPr/>
          <p:nvPr/>
        </p:nvPicPr>
        <p:blipFill>
          <a:blip r:embed="rId2">
            <a:extLst>
              <a:ext uri="{28A0092B-C50C-407E-A947-70E740481C1C}">
                <a14:useLocalDpi xmlns:a14="http://schemas.microsoft.com/office/drawing/2010/main" val="0"/>
              </a:ext>
            </a:extLst>
          </a:blip>
          <a:srcRect/>
          <a:stretch>
            <a:fillRect/>
          </a:stretch>
        </p:blipFill>
        <p:spPr bwMode="auto">
          <a:xfrm>
            <a:off x="126365" y="-352107"/>
            <a:ext cx="8891270" cy="7562215"/>
          </a:xfrm>
          <a:prstGeom prst="rect">
            <a:avLst/>
          </a:prstGeom>
          <a:noFill/>
          <a:ln>
            <a:noFill/>
          </a:ln>
        </p:spPr>
      </p:pic>
    </p:spTree>
    <p:extLst>
      <p:ext uri="{BB962C8B-B14F-4D97-AF65-F5344CB8AC3E}">
        <p14:creationId xmlns:p14="http://schemas.microsoft.com/office/powerpoint/2010/main" val="1242346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prudno.edu.pl/wp-content/uploads/184187853_916482859084622_2293226338173372705_n-1024x871.jpg"/>
          <p:cNvPicPr/>
          <p:nvPr/>
        </p:nvPicPr>
        <p:blipFill>
          <a:blip r:embed="rId2">
            <a:extLst>
              <a:ext uri="{28A0092B-C50C-407E-A947-70E740481C1C}">
                <a14:useLocalDpi xmlns:a14="http://schemas.microsoft.com/office/drawing/2010/main" val="0"/>
              </a:ext>
            </a:extLst>
          </a:blip>
          <a:srcRect/>
          <a:stretch>
            <a:fillRect/>
          </a:stretch>
        </p:blipFill>
        <p:spPr bwMode="auto">
          <a:xfrm>
            <a:off x="126365" y="-352107"/>
            <a:ext cx="8891270" cy="7562215"/>
          </a:xfrm>
          <a:prstGeom prst="rect">
            <a:avLst/>
          </a:prstGeom>
          <a:noFill/>
          <a:ln>
            <a:noFill/>
          </a:ln>
        </p:spPr>
      </p:pic>
    </p:spTree>
    <p:extLst>
      <p:ext uri="{BB962C8B-B14F-4D97-AF65-F5344CB8AC3E}">
        <p14:creationId xmlns:p14="http://schemas.microsoft.com/office/powerpoint/2010/main" val="394567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prudno.edu.pl/wp-content/uploads/183968757_916482885751286_4006577537319177630_n-1024x871.jpg"/>
          <p:cNvPicPr/>
          <p:nvPr/>
        </p:nvPicPr>
        <p:blipFill>
          <a:blip r:embed="rId2">
            <a:extLst>
              <a:ext uri="{28A0092B-C50C-407E-A947-70E740481C1C}">
                <a14:useLocalDpi xmlns:a14="http://schemas.microsoft.com/office/drawing/2010/main" val="0"/>
              </a:ext>
            </a:extLst>
          </a:blip>
          <a:srcRect/>
          <a:stretch>
            <a:fillRect/>
          </a:stretch>
        </p:blipFill>
        <p:spPr bwMode="auto">
          <a:xfrm>
            <a:off x="126365" y="-352107"/>
            <a:ext cx="8891270" cy="7562215"/>
          </a:xfrm>
          <a:prstGeom prst="rect">
            <a:avLst/>
          </a:prstGeom>
          <a:noFill/>
          <a:ln>
            <a:noFill/>
          </a:ln>
        </p:spPr>
      </p:pic>
    </p:spTree>
    <p:extLst>
      <p:ext uri="{BB962C8B-B14F-4D97-AF65-F5344CB8AC3E}">
        <p14:creationId xmlns:p14="http://schemas.microsoft.com/office/powerpoint/2010/main" val="2005274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prudno.edu.pl/wp-content/uploads/183999265_916482909084617_5418355436384792891_n-1024x871.jpg"/>
          <p:cNvPicPr/>
          <p:nvPr/>
        </p:nvPicPr>
        <p:blipFill>
          <a:blip r:embed="rId2">
            <a:extLst>
              <a:ext uri="{28A0092B-C50C-407E-A947-70E740481C1C}">
                <a14:useLocalDpi xmlns:a14="http://schemas.microsoft.com/office/drawing/2010/main" val="0"/>
              </a:ext>
            </a:extLst>
          </a:blip>
          <a:srcRect/>
          <a:stretch>
            <a:fillRect/>
          </a:stretch>
        </p:blipFill>
        <p:spPr bwMode="auto">
          <a:xfrm>
            <a:off x="126365" y="-352107"/>
            <a:ext cx="8891270" cy="7562215"/>
          </a:xfrm>
          <a:prstGeom prst="rect">
            <a:avLst/>
          </a:prstGeom>
          <a:noFill/>
          <a:ln>
            <a:noFill/>
          </a:ln>
        </p:spPr>
      </p:pic>
    </p:spTree>
    <p:extLst>
      <p:ext uri="{BB962C8B-B14F-4D97-AF65-F5344CB8AC3E}">
        <p14:creationId xmlns:p14="http://schemas.microsoft.com/office/powerpoint/2010/main" val="413459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836712"/>
            <a:ext cx="7772400" cy="6021287"/>
          </a:xfrm>
        </p:spPr>
        <p:txBody>
          <a:bodyPr>
            <a:normAutofit fontScale="90000"/>
          </a:bodyPr>
          <a:lstStyle/>
          <a:p>
            <a:r>
              <a:rPr lang="pl-PL" sz="2700" b="1" dirty="0" smtClean="0"/>
              <a:t>Nie ma zdrowia, bez zdrowia psychicznego.</a:t>
            </a:r>
            <a:br>
              <a:rPr lang="pl-PL" sz="2700" b="1" dirty="0" smtClean="0"/>
            </a:br>
            <a:r>
              <a:rPr lang="pl-PL" sz="2700" b="1" dirty="0"/>
              <a:t/>
            </a:r>
            <a:br>
              <a:rPr lang="pl-PL" sz="2700" b="1" dirty="0"/>
            </a:br>
            <a:r>
              <a:rPr lang="pl-PL" sz="2700" b="1" dirty="0" smtClean="0"/>
              <a:t>Zdrowie</a:t>
            </a:r>
            <a:r>
              <a:rPr lang="pl-PL" sz="2700" dirty="0" smtClean="0"/>
              <a:t> </a:t>
            </a:r>
            <a:r>
              <a:rPr lang="pl-PL" sz="2700" dirty="0"/>
              <a:t>to według przyjętej w 1948 r. konstytucji Światowej Organizacji Zdrowia </a:t>
            </a:r>
            <a:r>
              <a:rPr lang="pl-PL" sz="2700" i="1" u="sng" dirty="0"/>
              <a:t>pełny dobrostan fizyczny, psychiczny i społeczny człowieka. </a:t>
            </a:r>
            <a:r>
              <a:rPr lang="pl-PL" sz="2700" i="1" u="sng" dirty="0" smtClean="0"/>
              <a:t/>
            </a:r>
            <a:br>
              <a:rPr lang="pl-PL" sz="2700" i="1" u="sng" dirty="0" smtClean="0"/>
            </a:br>
            <a:r>
              <a:rPr lang="pl-PL" sz="2800" b="1" dirty="0"/>
              <a:t>C</a:t>
            </a:r>
            <a:r>
              <a:rPr lang="pl-PL" sz="2800" b="1" dirty="0" smtClean="0"/>
              <a:t>horoba </a:t>
            </a:r>
            <a:r>
              <a:rPr lang="pl-PL" sz="2800" b="1" dirty="0"/>
              <a:t>psychiczna </a:t>
            </a:r>
            <a:r>
              <a:rPr lang="pl-PL" sz="2800" dirty="0"/>
              <a:t>to stan nieprawidłowego funkcjonowania </a:t>
            </a:r>
            <a:r>
              <a:rPr lang="pl-PL" sz="2800" dirty="0" smtClean="0"/>
              <a:t>psychiki.</a:t>
            </a:r>
            <a:r>
              <a:rPr lang="pl-PL" sz="2400" dirty="0"/>
              <a:t> CHOROBY PSYCHICZNE: </a:t>
            </a:r>
            <a:r>
              <a:rPr lang="pl-PL" sz="2400" dirty="0" smtClean="0"/>
              <a:t> </a:t>
            </a:r>
            <a:r>
              <a:rPr lang="pl-PL" sz="2400" dirty="0"/>
              <a:t>Depresja </a:t>
            </a:r>
            <a:r>
              <a:rPr lang="pl-PL" sz="2400" dirty="0" smtClean="0"/>
              <a:t>, Fobie, Mania, Schizofrenia, </a:t>
            </a:r>
            <a:r>
              <a:rPr lang="pl-PL" sz="2400" dirty="0"/>
              <a:t>Zaburzenia </a:t>
            </a:r>
            <a:r>
              <a:rPr lang="pl-PL" sz="2400" dirty="0" smtClean="0"/>
              <a:t>osobowości,  Nerwice,  </a:t>
            </a:r>
            <a:r>
              <a:rPr lang="pl-PL" sz="2400" dirty="0"/>
              <a:t>Zaburzenia </a:t>
            </a:r>
            <a:r>
              <a:rPr lang="pl-PL" sz="2400" dirty="0" smtClean="0"/>
              <a:t>odżywiania i inne.</a:t>
            </a:r>
            <a:r>
              <a:rPr lang="pl-PL" sz="2700" i="1" u="sng" dirty="0" smtClean="0"/>
              <a:t/>
            </a:r>
            <a:br>
              <a:rPr lang="pl-PL" sz="2700" i="1" u="sng" dirty="0" smtClean="0"/>
            </a:br>
            <a:r>
              <a:rPr lang="pl-PL" sz="2700" dirty="0" smtClean="0"/>
              <a:t>Według </a:t>
            </a:r>
            <a:r>
              <a:rPr lang="pl-PL" sz="2700" dirty="0"/>
              <a:t>Światowej Organizacji Zdrowia zaburzenia psychiczne dotyczą aż 20% ludności. Najpowszechniejsza jest </a:t>
            </a:r>
            <a:r>
              <a:rPr lang="pl-PL" sz="2700" b="1" dirty="0"/>
              <a:t>depresja</a:t>
            </a:r>
            <a:r>
              <a:rPr lang="pl-PL" sz="2700" dirty="0"/>
              <a:t> – cierpi na nią 160 milionów osób na całym świecie. Według prognoz Światowej Organizacji Zdrowia w 2020 roku depresja jest na drugim miejscu wśród najczęstszych </a:t>
            </a:r>
            <a:r>
              <a:rPr lang="pl-PL" sz="2700" dirty="0" smtClean="0"/>
              <a:t>chorób psychicznych, </a:t>
            </a:r>
            <a:r>
              <a:rPr lang="pl-PL" sz="2700" dirty="0"/>
              <a:t>a do 2030 roku będzie na pierwszym</a:t>
            </a:r>
            <a:r>
              <a:rPr lang="pl-PL" dirty="0"/>
              <a:t>.</a:t>
            </a:r>
          </a:p>
        </p:txBody>
      </p:sp>
    </p:spTree>
    <p:extLst>
      <p:ext uri="{BB962C8B-B14F-4D97-AF65-F5344CB8AC3E}">
        <p14:creationId xmlns:p14="http://schemas.microsoft.com/office/powerpoint/2010/main" val="1996257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prudno.edu.pl/wp-content/uploads/183178706_916482939084614_4586363444816846125_n-1024x871.jpg"/>
          <p:cNvPicPr/>
          <p:nvPr/>
        </p:nvPicPr>
        <p:blipFill>
          <a:blip r:embed="rId2">
            <a:extLst>
              <a:ext uri="{28A0092B-C50C-407E-A947-70E740481C1C}">
                <a14:useLocalDpi xmlns:a14="http://schemas.microsoft.com/office/drawing/2010/main" val="0"/>
              </a:ext>
            </a:extLst>
          </a:blip>
          <a:srcRect/>
          <a:stretch>
            <a:fillRect/>
          </a:stretch>
        </p:blipFill>
        <p:spPr bwMode="auto">
          <a:xfrm>
            <a:off x="126365" y="-352107"/>
            <a:ext cx="8891270" cy="7562215"/>
          </a:xfrm>
          <a:prstGeom prst="rect">
            <a:avLst/>
          </a:prstGeom>
          <a:noFill/>
          <a:ln>
            <a:noFill/>
          </a:ln>
        </p:spPr>
      </p:pic>
    </p:spTree>
    <p:extLst>
      <p:ext uri="{BB962C8B-B14F-4D97-AF65-F5344CB8AC3E}">
        <p14:creationId xmlns:p14="http://schemas.microsoft.com/office/powerpoint/2010/main" val="3175173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sprudno.edu.pl/wp-content/uploads/183534306_916482969084611_6526031232748125254_n-1024x871.jpg"/>
          <p:cNvPicPr/>
          <p:nvPr/>
        </p:nvPicPr>
        <p:blipFill>
          <a:blip r:embed="rId2">
            <a:extLst>
              <a:ext uri="{28A0092B-C50C-407E-A947-70E740481C1C}">
                <a14:useLocalDpi xmlns:a14="http://schemas.microsoft.com/office/drawing/2010/main" val="0"/>
              </a:ext>
            </a:extLst>
          </a:blip>
          <a:srcRect/>
          <a:stretch>
            <a:fillRect/>
          </a:stretch>
        </p:blipFill>
        <p:spPr bwMode="auto">
          <a:xfrm>
            <a:off x="126365" y="-352107"/>
            <a:ext cx="8891270" cy="7562215"/>
          </a:xfrm>
          <a:prstGeom prst="rect">
            <a:avLst/>
          </a:prstGeom>
          <a:noFill/>
          <a:ln>
            <a:noFill/>
          </a:ln>
        </p:spPr>
      </p:pic>
    </p:spTree>
    <p:extLst>
      <p:ext uri="{BB962C8B-B14F-4D97-AF65-F5344CB8AC3E}">
        <p14:creationId xmlns:p14="http://schemas.microsoft.com/office/powerpoint/2010/main" val="2905655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571472" y="285728"/>
            <a:ext cx="8143932" cy="2554545"/>
          </a:xfrm>
          <a:prstGeom prst="rect">
            <a:avLst/>
          </a:prstGeom>
        </p:spPr>
        <p:txBody>
          <a:bodyPr wrap="square">
            <a:spAutoFit/>
          </a:bodyPr>
          <a:lstStyle/>
          <a:p>
            <a:pPr algn="ctr"/>
            <a:r>
              <a:rPr lang="pl-PL" sz="4000" dirty="0" smtClean="0"/>
              <a:t>A oto kilka sposobów, jak zadbać                    o swoją kondycję psychiczną                                    i poprawić samopoczucie- swoje i swoich bliskich!</a:t>
            </a:r>
            <a:endParaRPr lang="pl-PL" sz="4000" dirty="0"/>
          </a:p>
        </p:txBody>
      </p:sp>
      <p:pic>
        <p:nvPicPr>
          <p:cNvPr id="6148" name="Picture 4" descr="Znalezione obrazy dla zapytania piekny usmiech"/>
          <p:cNvPicPr>
            <a:picLocks noChangeAspect="1" noChangeArrowheads="1"/>
          </p:cNvPicPr>
          <p:nvPr/>
        </p:nvPicPr>
        <p:blipFill>
          <a:blip r:embed="rId2"/>
          <a:srcRect/>
          <a:stretch>
            <a:fillRect/>
          </a:stretch>
        </p:blipFill>
        <p:spPr bwMode="auto">
          <a:xfrm>
            <a:off x="5715008" y="3357562"/>
            <a:ext cx="3048000" cy="2286001"/>
          </a:xfrm>
          <a:prstGeom prst="rect">
            <a:avLst/>
          </a:prstGeom>
          <a:noFill/>
        </p:spPr>
      </p:pic>
      <p:pic>
        <p:nvPicPr>
          <p:cNvPr id="6150" name="Picture 6" descr="Znalezione obrazy dla zapytania  usmiech ch&amp;lstrok;opaka"/>
          <p:cNvPicPr>
            <a:picLocks noChangeAspect="1" noChangeArrowheads="1"/>
          </p:cNvPicPr>
          <p:nvPr/>
        </p:nvPicPr>
        <p:blipFill>
          <a:blip r:embed="rId3"/>
          <a:srcRect/>
          <a:stretch>
            <a:fillRect/>
          </a:stretch>
        </p:blipFill>
        <p:spPr bwMode="auto">
          <a:xfrm>
            <a:off x="571472" y="3357562"/>
            <a:ext cx="4630806" cy="289558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571480"/>
            <a:ext cx="3686172" cy="5554683"/>
          </a:xfrm>
        </p:spPr>
        <p:txBody>
          <a:bodyPr>
            <a:normAutofit/>
          </a:bodyPr>
          <a:lstStyle/>
          <a:p>
            <a:pPr>
              <a:buNone/>
            </a:pPr>
            <a:endParaRPr lang="pl-PL" sz="2400" b="1" dirty="0" smtClean="0"/>
          </a:p>
          <a:p>
            <a:pPr>
              <a:buNone/>
            </a:pPr>
            <a:r>
              <a:rPr lang="pl-PL" sz="2400" b="1" dirty="0" smtClean="0"/>
              <a:t>1. </a:t>
            </a:r>
            <a:r>
              <a:rPr lang="pl-PL" b="1" dirty="0" smtClean="0"/>
              <a:t>Jedz zdrowo</a:t>
            </a:r>
            <a:r>
              <a:rPr lang="pl-PL" dirty="0" smtClean="0"/>
              <a:t> - dbanie o prawidłowe odżywianie dostarcza organizmowi niezbędnych substancji odżywczych, które wpływają korzystnie na nasze codzienne funkcjonowanie. </a:t>
            </a:r>
            <a:endParaRPr lang="pl-PL" dirty="0"/>
          </a:p>
        </p:txBody>
      </p:sp>
      <p:pic>
        <p:nvPicPr>
          <p:cNvPr id="5" name="Symbol zastępczy zawartości 4" descr="http://www.soswcieszyn.ox.pl/userfiles/piramida.jpg"/>
          <p:cNvPicPr>
            <a:picLocks noGrp="1"/>
          </p:cNvPicPr>
          <p:nvPr>
            <p:ph sz="half" idx="2"/>
          </p:nvPr>
        </p:nvPicPr>
        <p:blipFill>
          <a:blip r:embed="rId2"/>
          <a:srcRect/>
          <a:stretch>
            <a:fillRect/>
          </a:stretch>
        </p:blipFill>
        <p:spPr bwMode="auto">
          <a:xfrm>
            <a:off x="4714876" y="1643050"/>
            <a:ext cx="4071966" cy="485778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p:txBody>
          <a:bodyPr>
            <a:normAutofit fontScale="85000" lnSpcReduction="10000"/>
          </a:bodyPr>
          <a:lstStyle/>
          <a:p>
            <a:pPr>
              <a:buNone/>
            </a:pPr>
            <a:r>
              <a:rPr lang="pl-PL" b="1" dirty="0" smtClean="0"/>
              <a:t>2. Korzystaj ze światła słonecznego</a:t>
            </a:r>
            <a:r>
              <a:rPr lang="pl-PL" dirty="0" smtClean="0"/>
              <a:t> – reguluje ono nasz cykl dobowy i ma wpływ na aktywność organizmu człowieka. Przy braku światła naturalnego wzrasta poziom melatoniny w naszym organizmie, co może powodować senność, obniżenie koncentracji uwagi, a także przyczyni się do powstawania chorób takich jak stany depresyjne. </a:t>
            </a:r>
            <a:endParaRPr lang="pl-PL" dirty="0"/>
          </a:p>
        </p:txBody>
      </p:sp>
      <p:pic>
        <p:nvPicPr>
          <p:cNvPr id="5" name="Symbol zastępczy zawartości 4" descr="Znalezione obrazy dla zapytania korzystaj ze &amp;sacute;wiat&amp;lstrok;a s&amp;lstrok;onecznego"/>
          <p:cNvPicPr>
            <a:picLocks noGrp="1"/>
          </p:cNvPicPr>
          <p:nvPr>
            <p:ph sz="half" idx="2"/>
          </p:nvPr>
        </p:nvPicPr>
        <p:blipFill>
          <a:blip r:embed="rId2"/>
          <a:srcRect/>
          <a:stretch>
            <a:fillRect/>
          </a:stretch>
        </p:blipFill>
        <p:spPr bwMode="auto">
          <a:xfrm>
            <a:off x="4429124" y="1500174"/>
            <a:ext cx="4429156" cy="457203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571480"/>
            <a:ext cx="3686172" cy="5554683"/>
          </a:xfrm>
        </p:spPr>
        <p:txBody>
          <a:bodyPr>
            <a:normAutofit fontScale="92500"/>
          </a:bodyPr>
          <a:lstStyle/>
          <a:p>
            <a:pPr>
              <a:buNone/>
            </a:pPr>
            <a:r>
              <a:rPr lang="pl-PL" b="1" dirty="0" smtClean="0"/>
              <a:t>3. Śmiej się</a:t>
            </a:r>
            <a:r>
              <a:rPr lang="pl-PL" dirty="0" smtClean="0"/>
              <a:t> – przysłowie powtarzane od lat mówi „</a:t>
            </a:r>
            <a:r>
              <a:rPr lang="pl-PL" i="1" dirty="0" smtClean="0"/>
              <a:t>śmiech to zdrowie</a:t>
            </a:r>
            <a:r>
              <a:rPr lang="pl-PL" dirty="0" smtClean="0"/>
              <a:t>” i w nim ukryta jest prawda. Pozytywne nastawienie do rzeczywistości, do innych ludzi, dostrzeganie rzeczy dobrych powoduje, że mózg zaczyna radzić sobie lepiej nawet z trudnymi sytuacjami.</a:t>
            </a:r>
            <a:endParaRPr lang="pl-PL" dirty="0"/>
          </a:p>
        </p:txBody>
      </p:sp>
      <p:pic>
        <p:nvPicPr>
          <p:cNvPr id="5" name="Symbol zastępczy zawartości 4" descr="Znalezione obrazy dla zapytania smiej si&amp;eogon;"/>
          <p:cNvPicPr>
            <a:picLocks noGrp="1"/>
          </p:cNvPicPr>
          <p:nvPr>
            <p:ph sz="half" idx="2"/>
          </p:nvPr>
        </p:nvPicPr>
        <p:blipFill>
          <a:blip r:embed="rId2"/>
          <a:srcRect/>
          <a:stretch>
            <a:fillRect/>
          </a:stretch>
        </p:blipFill>
        <p:spPr bwMode="auto">
          <a:xfrm>
            <a:off x="4286248" y="0"/>
            <a:ext cx="4857752" cy="70009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428604"/>
            <a:ext cx="4038600" cy="5697559"/>
          </a:xfrm>
        </p:spPr>
        <p:txBody>
          <a:bodyPr>
            <a:normAutofit fontScale="92500"/>
          </a:bodyPr>
          <a:lstStyle/>
          <a:p>
            <a:pPr>
              <a:buNone/>
            </a:pPr>
            <a:r>
              <a:rPr lang="pl-PL" b="1" dirty="0" smtClean="0"/>
              <a:t>4. Ruszaj się</a:t>
            </a:r>
            <a:r>
              <a:rPr lang="pl-PL" dirty="0" smtClean="0"/>
              <a:t> - systematyczne uprawianie sportu w sposób znaczący wpływa na nasze zdrowie, chroni przed wieloma chorobami np.: przed otyłością. Aktywność fizyczna redukuje poziom stresu i sprawia, ze nasze samopoczucie jest znacznie lepsze, cieszymy się każdym dniem.</a:t>
            </a:r>
            <a:endParaRPr lang="pl-PL" dirty="0"/>
          </a:p>
        </p:txBody>
      </p:sp>
      <p:pic>
        <p:nvPicPr>
          <p:cNvPr id="5" name="Symbol zastępczy zawartości 4" descr="Jazda na rowerze – co nam daje?"/>
          <p:cNvPicPr>
            <a:picLocks noGrp="1"/>
          </p:cNvPicPr>
          <p:nvPr>
            <p:ph sz="half" idx="2"/>
          </p:nvPr>
        </p:nvPicPr>
        <p:blipFill>
          <a:blip r:embed="rId2"/>
          <a:srcRect/>
          <a:stretch>
            <a:fillRect/>
          </a:stretch>
        </p:blipFill>
        <p:spPr bwMode="auto">
          <a:xfrm>
            <a:off x="4643438" y="571480"/>
            <a:ext cx="4038600" cy="2286016"/>
          </a:xfrm>
          <a:prstGeom prst="rect">
            <a:avLst/>
          </a:prstGeom>
          <a:noFill/>
          <a:ln w="9525">
            <a:noFill/>
            <a:miter lim="800000"/>
            <a:headEnd/>
            <a:tailEnd/>
          </a:ln>
        </p:spPr>
      </p:pic>
      <p:sp>
        <p:nvSpPr>
          <p:cNvPr id="1026" name="AutoShape 2" descr="Znalezione obrazy dla zapytania bieganie"/>
          <p:cNvSpPr>
            <a:spLocks noChangeAspect="1" noChangeArrowheads="1"/>
          </p:cNvSpPr>
          <p:nvPr/>
        </p:nvSpPr>
        <p:spPr bwMode="auto">
          <a:xfrm>
            <a:off x="155575" y="-2293938"/>
            <a:ext cx="8286750" cy="47910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7" name="Obraz 6" descr="Jak ubra&amp;cacute; si&amp;eogon; na jesienno-zimowe bieganie"/>
          <p:cNvPicPr/>
          <p:nvPr/>
        </p:nvPicPr>
        <p:blipFill>
          <a:blip r:embed="rId3" cstate="print"/>
          <a:srcRect/>
          <a:stretch>
            <a:fillRect/>
          </a:stretch>
        </p:blipFill>
        <p:spPr bwMode="auto">
          <a:xfrm>
            <a:off x="4643438" y="4071942"/>
            <a:ext cx="4117646" cy="225972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357166"/>
            <a:ext cx="4038600" cy="5768997"/>
          </a:xfrm>
        </p:spPr>
        <p:txBody>
          <a:bodyPr>
            <a:normAutofit fontScale="92500"/>
          </a:bodyPr>
          <a:lstStyle/>
          <a:p>
            <a:pPr>
              <a:buNone/>
            </a:pPr>
            <a:r>
              <a:rPr lang="pl-PL" b="1" dirty="0" smtClean="0"/>
              <a:t>5. Odpoczywaj</a:t>
            </a:r>
            <a:r>
              <a:rPr lang="pl-PL" dirty="0" smtClean="0"/>
              <a:t> - nie należy zapominać, że po ciężkim dniu bądź tygodniu należy zadbać o wypoczynek organizmu. Każdy z nas ma swój poziom wytrwałości i zmęczenia, przekroczenie jego powoduje obciążenie organizmu i może wpływać na rozwój chorób, np. związanych z układem krążenia, układem nerwowym. </a:t>
            </a:r>
            <a:endParaRPr lang="pl-PL" dirty="0"/>
          </a:p>
        </p:txBody>
      </p:sp>
      <p:pic>
        <p:nvPicPr>
          <p:cNvPr id="5" name="picture" descr="odpoczynek, piasek"/>
          <p:cNvPicPr>
            <a:picLocks noGrp="1"/>
          </p:cNvPicPr>
          <p:nvPr>
            <p:ph sz="half" idx="2"/>
          </p:nvPr>
        </p:nvPicPr>
        <p:blipFill>
          <a:blip r:embed="rId2"/>
          <a:srcRect/>
          <a:stretch>
            <a:fillRect/>
          </a:stretch>
        </p:blipFill>
        <p:spPr bwMode="auto">
          <a:xfrm>
            <a:off x="4786314" y="0"/>
            <a:ext cx="4038600" cy="2714620"/>
          </a:xfrm>
          <a:prstGeom prst="rect">
            <a:avLst/>
          </a:prstGeom>
          <a:noFill/>
          <a:ln w="9525">
            <a:noFill/>
            <a:miter lim="800000"/>
            <a:headEnd/>
            <a:tailEnd/>
          </a:ln>
        </p:spPr>
      </p:pic>
      <p:pic>
        <p:nvPicPr>
          <p:cNvPr id="31746" name="Picture 2" descr="Znalezione obrazy dla zapytania odpoczynek"/>
          <p:cNvPicPr>
            <a:picLocks noChangeAspect="1" noChangeArrowheads="1"/>
          </p:cNvPicPr>
          <p:nvPr/>
        </p:nvPicPr>
        <p:blipFill>
          <a:blip r:embed="rId3"/>
          <a:srcRect/>
          <a:stretch>
            <a:fillRect/>
          </a:stretch>
        </p:blipFill>
        <p:spPr bwMode="auto">
          <a:xfrm>
            <a:off x="4714876" y="3000372"/>
            <a:ext cx="4143404" cy="314327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Pomagaj</a:t>
            </a:r>
            <a:endParaRPr lang="pl-PL" dirty="0"/>
          </a:p>
        </p:txBody>
      </p:sp>
      <p:sp>
        <p:nvSpPr>
          <p:cNvPr id="3" name="Symbol zastępczy zawartości 2"/>
          <p:cNvSpPr>
            <a:spLocks noGrp="1"/>
          </p:cNvSpPr>
          <p:nvPr>
            <p:ph sz="half" idx="1"/>
          </p:nvPr>
        </p:nvSpPr>
        <p:spPr/>
        <p:txBody>
          <a:bodyPr>
            <a:normAutofit fontScale="85000" lnSpcReduction="10000"/>
          </a:bodyPr>
          <a:lstStyle/>
          <a:p>
            <a:r>
              <a:rPr lang="pl-PL" dirty="0" smtClean="0"/>
              <a:t>Pomoc jakiej udzielimy drugiemu człowiekowi nieważne czy to w wymiarze materialnym czy też wsparcia duchowego może dla nas samych stanowić źródło szczęścia.</a:t>
            </a:r>
          </a:p>
          <a:p>
            <a:r>
              <a:rPr lang="pl-PL" dirty="0" smtClean="0"/>
              <a:t> Każda pomoc jest bezcenna, warto więc rozejrzeć się i zacząć pomaganie od jednej osoby, takiej która jest najbliżej nas.	 </a:t>
            </a:r>
            <a:endParaRPr lang="pl-PL" dirty="0"/>
          </a:p>
        </p:txBody>
      </p:sp>
      <p:pic>
        <p:nvPicPr>
          <p:cNvPr id="5" name="Symbol zastępczy zawartości 4" descr="Znalezione obrazy dla zapytania pomagaj"/>
          <p:cNvPicPr>
            <a:picLocks noGrp="1"/>
          </p:cNvPicPr>
          <p:nvPr>
            <p:ph sz="half" idx="2"/>
          </p:nvPr>
        </p:nvPicPr>
        <p:blipFill>
          <a:blip r:embed="rId2"/>
          <a:srcRect/>
          <a:stretch>
            <a:fillRect/>
          </a:stretch>
        </p:blipFill>
        <p:spPr bwMode="auto">
          <a:xfrm>
            <a:off x="4357686" y="1214422"/>
            <a:ext cx="4643470" cy="33970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Powiedz nie </a:t>
            </a:r>
            <a:endParaRPr lang="pl-PL" dirty="0"/>
          </a:p>
        </p:txBody>
      </p:sp>
      <p:sp>
        <p:nvSpPr>
          <p:cNvPr id="3" name="Symbol zastępczy zawartości 2"/>
          <p:cNvSpPr>
            <a:spLocks noGrp="1"/>
          </p:cNvSpPr>
          <p:nvPr>
            <p:ph sz="half" idx="1"/>
          </p:nvPr>
        </p:nvSpPr>
        <p:spPr>
          <a:xfrm>
            <a:off x="457200" y="1600200"/>
            <a:ext cx="3043230" cy="4525963"/>
          </a:xfrm>
        </p:spPr>
        <p:txBody>
          <a:bodyPr>
            <a:normAutofit/>
          </a:bodyPr>
          <a:lstStyle/>
          <a:p>
            <a:pPr>
              <a:buNone/>
            </a:pPr>
            <a:r>
              <a:rPr lang="pl-PL" dirty="0" smtClean="0"/>
              <a:t>Odmawiaj bez lęku i poczucia winy, jeśli jest to niezgodne z twoim systemem wartości czy potrzebami, pozostawaj w zgodzie ze sobą. </a:t>
            </a:r>
            <a:endParaRPr lang="pl-PL" dirty="0"/>
          </a:p>
        </p:txBody>
      </p:sp>
      <p:pic>
        <p:nvPicPr>
          <p:cNvPr id="5" name="Symbol zastępczy zawartości 4" descr="Znalezione obrazy dla zapytania powiedz nie"/>
          <p:cNvPicPr>
            <a:picLocks noGrp="1"/>
          </p:cNvPicPr>
          <p:nvPr>
            <p:ph sz="half" idx="2"/>
          </p:nvPr>
        </p:nvPicPr>
        <p:blipFill>
          <a:blip r:embed="rId2"/>
          <a:srcRect/>
          <a:stretch>
            <a:fillRect/>
          </a:stretch>
        </p:blipFill>
        <p:spPr bwMode="auto">
          <a:xfrm>
            <a:off x="3571868" y="1357298"/>
            <a:ext cx="5429288" cy="464347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564904"/>
            <a:ext cx="7772400" cy="2304256"/>
          </a:xfrm>
        </p:spPr>
        <p:txBody>
          <a:bodyPr>
            <a:noAutofit/>
          </a:bodyPr>
          <a:lstStyle/>
          <a:p>
            <a:r>
              <a:rPr lang="pl-PL" sz="2800" dirty="0"/>
              <a:t>Podobnie jak w przypadku zdrowia fizycznego, nikt nie przechodzi przez życie bez problemów ze zdrowiem psychicznym. Wiele z nich jest normalną częścią naszej egzystencji - to dzięki nim uczymy </a:t>
            </a:r>
            <a:r>
              <a:rPr lang="pl-PL" sz="2800" dirty="0" smtClean="0"/>
              <a:t>się        </a:t>
            </a:r>
            <a:r>
              <a:rPr lang="pl-PL" sz="2800" dirty="0"/>
              <a:t>i rozwijamy. Z czasem również pokonujemy je sami, bądź z pomocą najbliższych. Niestety, w przypadku niektórych osób problemy, które się u nich pojawiają, są na tyle poważne, że wsparcie i wskazówki ze strony przyjaciół czy rodziny są niewystarczające i potrzebna jest wówczas specjalistyczna pomoc. </a:t>
            </a:r>
          </a:p>
        </p:txBody>
      </p:sp>
    </p:spTree>
    <p:extLst>
      <p:ext uri="{BB962C8B-B14F-4D97-AF65-F5344CB8AC3E}">
        <p14:creationId xmlns:p14="http://schemas.microsoft.com/office/powerpoint/2010/main" val="1947813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Rozwijaj swoje zainteresowania</a:t>
            </a:r>
            <a:r>
              <a:rPr lang="pl-PL" dirty="0" smtClean="0"/>
              <a:t> </a:t>
            </a:r>
            <a:endParaRPr lang="pl-PL" dirty="0"/>
          </a:p>
        </p:txBody>
      </p:sp>
      <p:sp>
        <p:nvSpPr>
          <p:cNvPr id="3" name="Symbol zastępczy zawartości 2"/>
          <p:cNvSpPr>
            <a:spLocks noGrp="1"/>
          </p:cNvSpPr>
          <p:nvPr>
            <p:ph sz="half" idx="1"/>
          </p:nvPr>
        </p:nvSpPr>
        <p:spPr/>
        <p:txBody>
          <a:bodyPr/>
          <a:lstStyle/>
          <a:p>
            <a:r>
              <a:rPr lang="pl-PL" dirty="0" smtClean="0"/>
              <a:t>posiadanie własnego hobby, rozwijanie pasji pozwala oderwać się od rzeczywistości, poprawia nasze samopoczucie, a także rozwija nas samych i daje poczucie satysfakcji.</a:t>
            </a:r>
            <a:endParaRPr lang="pl-PL" dirty="0"/>
          </a:p>
        </p:txBody>
      </p:sp>
      <p:pic>
        <p:nvPicPr>
          <p:cNvPr id="6" name="Obraz 5" descr="Znalezione obrazy dla zapytania taniec"/>
          <p:cNvPicPr/>
          <p:nvPr/>
        </p:nvPicPr>
        <p:blipFill>
          <a:blip r:embed="rId2"/>
          <a:srcRect/>
          <a:stretch>
            <a:fillRect/>
          </a:stretch>
        </p:blipFill>
        <p:spPr bwMode="auto">
          <a:xfrm>
            <a:off x="4572000" y="1500174"/>
            <a:ext cx="4357718" cy="2809294"/>
          </a:xfrm>
          <a:prstGeom prst="rect">
            <a:avLst/>
          </a:prstGeom>
          <a:noFill/>
          <a:ln w="9525">
            <a:noFill/>
            <a:miter lim="800000"/>
            <a:headEnd/>
            <a:tailEnd/>
          </a:ln>
        </p:spPr>
      </p:pic>
      <p:pic>
        <p:nvPicPr>
          <p:cNvPr id="7" name="Obraz 6" descr="Znalezione obrazy dla zapytania sport"/>
          <p:cNvPicPr/>
          <p:nvPr/>
        </p:nvPicPr>
        <p:blipFill>
          <a:blip r:embed="rId3"/>
          <a:srcRect/>
          <a:stretch>
            <a:fillRect/>
          </a:stretch>
        </p:blipFill>
        <p:spPr bwMode="auto">
          <a:xfrm>
            <a:off x="2571736" y="5143512"/>
            <a:ext cx="3929090" cy="1714488"/>
          </a:xfrm>
          <a:prstGeom prst="rect">
            <a:avLst/>
          </a:prstGeom>
          <a:noFill/>
          <a:ln w="9525">
            <a:noFill/>
            <a:miter lim="800000"/>
            <a:headEnd/>
            <a:tailEnd/>
          </a:ln>
        </p:spPr>
      </p:pic>
      <p:pic>
        <p:nvPicPr>
          <p:cNvPr id="9" name="Symbol zastępczy zawartości 8" descr="Znalezione obrazy dla zapytania gotowanie"/>
          <p:cNvPicPr>
            <a:picLocks noGrp="1"/>
          </p:cNvPicPr>
          <p:nvPr>
            <p:ph sz="half" idx="2"/>
          </p:nvPr>
        </p:nvPicPr>
        <p:blipFill>
          <a:blip r:embed="rId4"/>
          <a:srcRect/>
          <a:stretch>
            <a:fillRect/>
          </a:stretch>
        </p:blipFill>
        <p:spPr bwMode="auto">
          <a:xfrm>
            <a:off x="6429388" y="4572008"/>
            <a:ext cx="2714612" cy="228599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Sprawiaj sobie przyjemności </a:t>
            </a:r>
            <a:endParaRPr lang="pl-PL" dirty="0"/>
          </a:p>
        </p:txBody>
      </p:sp>
      <p:sp>
        <p:nvSpPr>
          <p:cNvPr id="3" name="Symbol zastępczy zawartości 2"/>
          <p:cNvSpPr>
            <a:spLocks noGrp="1"/>
          </p:cNvSpPr>
          <p:nvPr>
            <p:ph sz="half" idx="1"/>
          </p:nvPr>
        </p:nvSpPr>
        <p:spPr/>
        <p:txBody>
          <a:bodyPr>
            <a:normAutofit/>
          </a:bodyPr>
          <a:lstStyle/>
          <a:p>
            <a:r>
              <a:rPr lang="pl-PL" dirty="0" smtClean="0"/>
              <a:t>Stawianie wysoko na liście priorytetów tego, co jest dla nas dobre, pomoże nam bez wątpienia być bardziej pogodnymi, energicznymi, zadowolonymi ze swojego życia i pełnymi wiary we własne siły.  </a:t>
            </a:r>
            <a:endParaRPr lang="pl-PL" dirty="0"/>
          </a:p>
        </p:txBody>
      </p:sp>
      <p:pic>
        <p:nvPicPr>
          <p:cNvPr id="5" name="Symbol zastępczy zawartości 4" descr="Znalezione obrazy dla zapytania sprawiam sobie przyjemno&amp;sacute;&amp;cacute;"/>
          <p:cNvPicPr>
            <a:picLocks noGrp="1"/>
          </p:cNvPicPr>
          <p:nvPr>
            <p:ph sz="half" idx="2"/>
          </p:nvPr>
        </p:nvPicPr>
        <p:blipFill>
          <a:blip r:embed="rId2"/>
          <a:srcRect/>
          <a:stretch>
            <a:fillRect/>
          </a:stretch>
        </p:blipFill>
        <p:spPr bwMode="auto">
          <a:xfrm>
            <a:off x="4286248" y="1571612"/>
            <a:ext cx="4572032" cy="407196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Dbaj o relacje z innymi ludźmi</a:t>
            </a:r>
            <a:r>
              <a:rPr lang="pl-PL" dirty="0" smtClean="0"/>
              <a:t> </a:t>
            </a:r>
            <a:endParaRPr lang="pl-PL" dirty="0"/>
          </a:p>
        </p:txBody>
      </p:sp>
      <p:sp>
        <p:nvSpPr>
          <p:cNvPr id="3" name="Symbol zastępczy zawartości 2"/>
          <p:cNvSpPr>
            <a:spLocks noGrp="1"/>
          </p:cNvSpPr>
          <p:nvPr>
            <p:ph sz="half" idx="1"/>
          </p:nvPr>
        </p:nvSpPr>
        <p:spPr>
          <a:xfrm>
            <a:off x="457200" y="1285860"/>
            <a:ext cx="3328982" cy="4840303"/>
          </a:xfrm>
        </p:spPr>
        <p:txBody>
          <a:bodyPr>
            <a:normAutofit fontScale="85000" lnSpcReduction="10000"/>
          </a:bodyPr>
          <a:lstStyle/>
          <a:p>
            <a:r>
              <a:rPr lang="pl-PL" dirty="0" smtClean="0"/>
              <a:t>Utrzymywanie pozytywnych relacji z drugim człowiekiem jest jednym z ważniejszych warunków dla rozwoju zdrowia psychicznego. Posiadanie przyjaciół, osób życzliwych gwarantuje wsparcie, tak często nam potrzebne w trudnych dla nas sytuacjach. </a:t>
            </a:r>
            <a:endParaRPr lang="pl-PL" dirty="0"/>
          </a:p>
        </p:txBody>
      </p:sp>
      <p:pic>
        <p:nvPicPr>
          <p:cNvPr id="5" name="Symbol zastępczy zawartości 4" descr="http://instytutswiadomosci.pl/wp-content/uploads/2012/03/Fotolia_27815948_S1.jpg"/>
          <p:cNvPicPr>
            <a:picLocks noGrp="1"/>
          </p:cNvPicPr>
          <p:nvPr>
            <p:ph sz="half" idx="2"/>
          </p:nvPr>
        </p:nvPicPr>
        <p:blipFill>
          <a:blip r:embed="rId2"/>
          <a:srcRect/>
          <a:stretch>
            <a:fillRect/>
          </a:stretch>
        </p:blipFill>
        <p:spPr bwMode="auto">
          <a:xfrm>
            <a:off x="4214810" y="1142984"/>
            <a:ext cx="4643470" cy="5357849"/>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85728"/>
            <a:ext cx="8229600" cy="1143000"/>
          </a:xfrm>
        </p:spPr>
        <p:txBody>
          <a:bodyPr>
            <a:normAutofit/>
          </a:bodyPr>
          <a:lstStyle/>
          <a:p>
            <a:r>
              <a:rPr lang="pl-PL" sz="3200" b="1" dirty="0" smtClean="0"/>
              <a:t>Pamiętajmy, że człowiek optymistycznie nastawiony do życia jest bardziej szczęśliwy. </a:t>
            </a:r>
            <a:endParaRPr lang="pl-PL" sz="3200" dirty="0"/>
          </a:p>
        </p:txBody>
      </p:sp>
      <p:sp>
        <p:nvSpPr>
          <p:cNvPr id="3" name="Symbol zastępczy zawartości 2"/>
          <p:cNvSpPr>
            <a:spLocks noGrp="1"/>
          </p:cNvSpPr>
          <p:nvPr>
            <p:ph sz="half" idx="1"/>
          </p:nvPr>
        </p:nvSpPr>
        <p:spPr/>
        <p:txBody>
          <a:bodyPr/>
          <a:lstStyle/>
          <a:p>
            <a:r>
              <a:rPr lang="pl-PL" dirty="0" smtClean="0"/>
              <a:t>Optymista cieszy się życiem, dostrzega zalety, a nie wady. Przez to, że nie narzeka, jest częściej uśmiechnięty, przyciąga do siebie innych ludzi, jest też bardziej lubiany.</a:t>
            </a:r>
            <a:endParaRPr lang="pl-PL" dirty="0"/>
          </a:p>
        </p:txBody>
      </p:sp>
      <p:pic>
        <p:nvPicPr>
          <p:cNvPr id="5" name="Symbol zastępczy zawartości 4" descr="Znalezione obrazy dla zapytania rozwijaj swoje zainteresowania"/>
          <p:cNvPicPr>
            <a:picLocks noGrp="1"/>
          </p:cNvPicPr>
          <p:nvPr>
            <p:ph sz="half" idx="2"/>
          </p:nvPr>
        </p:nvPicPr>
        <p:blipFill>
          <a:blip r:embed="rId2"/>
          <a:srcRect/>
          <a:stretch>
            <a:fillRect/>
          </a:stretch>
        </p:blipFill>
        <p:spPr bwMode="auto">
          <a:xfrm>
            <a:off x="4429124" y="1714488"/>
            <a:ext cx="4500594" cy="385765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pPr algn="l"/>
            <a:r>
              <a:rPr lang="pl-PL" sz="3100" b="1" dirty="0" smtClean="0"/>
              <a:t/>
            </a:r>
            <a:br>
              <a:rPr lang="pl-PL" sz="3100" b="1" dirty="0" smtClean="0"/>
            </a:br>
            <a:r>
              <a:rPr lang="pl-PL" sz="3100" b="1" dirty="0"/>
              <a:t/>
            </a:r>
            <a:br>
              <a:rPr lang="pl-PL" sz="3100" b="1" dirty="0"/>
            </a:br>
            <a:r>
              <a:rPr lang="pl-PL" sz="3100" b="1" dirty="0" smtClean="0"/>
              <a:t>Źródła:</a:t>
            </a:r>
            <a:br>
              <a:rPr lang="pl-PL" sz="3100" b="1" dirty="0" smtClean="0"/>
            </a:br>
            <a:r>
              <a:rPr lang="pl-PL" sz="3100" dirty="0"/>
              <a:t/>
            </a:r>
            <a:br>
              <a:rPr lang="pl-PL" sz="3100" dirty="0"/>
            </a:br>
            <a:r>
              <a:rPr lang="pl-PL" sz="3100" dirty="0">
                <a:hlinkClick r:id="rId2"/>
              </a:rPr>
              <a:t>http://myslepozytywnie.pl/publikacje/prezentacje/Prezentacja%207%20Jak%20wspier</a:t>
            </a:r>
            <a:r>
              <a:rPr lang="pl-PL" sz="3100" dirty="0"/>
              <a:t> </a:t>
            </a:r>
            <a:r>
              <a:rPr lang="pl-PL" sz="3100" dirty="0">
                <a:hlinkClick r:id="rId3"/>
              </a:rPr>
              <a:t>ac%20zdrowie%20psychiczne%20naszych%20dzieci%20(rodzice).pdf</a:t>
            </a:r>
            <a:r>
              <a:rPr lang="pl-PL" sz="3100" dirty="0"/>
              <a:t/>
            </a:r>
            <a:br>
              <a:rPr lang="pl-PL" sz="3100" dirty="0"/>
            </a:br>
            <a:r>
              <a:rPr lang="pl-PL" sz="3100" dirty="0">
                <a:hlinkClick r:id="rId4"/>
              </a:rPr>
              <a:t>http://www.czytelniamedyczna.pl/4302,zdrowie-psychiczne-dzieci-i-mlodziezy-wpolsce-stan-rozwoju-opieki-psychiatrycz.html</a:t>
            </a:r>
            <a:r>
              <a:rPr lang="pl-PL" sz="3100" dirty="0"/>
              <a:t/>
            </a:r>
            <a:br>
              <a:rPr lang="pl-PL" sz="3100" dirty="0"/>
            </a:br>
            <a:r>
              <a:rPr lang="pl-PL" sz="3100" dirty="0"/>
              <a:t>Czasopismo „Głos pedagogiczny” październik 2019 (111), „Budujmy komunikację z dzieckiem”, </a:t>
            </a:r>
            <a:r>
              <a:rPr lang="pl-PL" sz="3100" dirty="0" err="1"/>
              <a:t>Issn</a:t>
            </a:r>
            <a:r>
              <a:rPr lang="pl-PL" sz="3100" dirty="0"/>
              <a:t> </a:t>
            </a:r>
            <a:r>
              <a:rPr lang="pl-PL" sz="3100" dirty="0" smtClean="0"/>
              <a:t>1988-6760</a:t>
            </a:r>
            <a:br>
              <a:rPr lang="pl-PL" sz="3100" dirty="0" smtClean="0"/>
            </a:br>
            <a:r>
              <a:rPr lang="pl-PL" sz="3100" dirty="0" smtClean="0"/>
              <a:t>Opracowała: J. Chmielewska-pedagog szkolny</a:t>
            </a:r>
            <a:r>
              <a:rPr lang="pl-PL" dirty="0"/>
              <a:t/>
            </a:r>
            <a:br>
              <a:rPr lang="pl-PL" dirty="0"/>
            </a:br>
            <a:endParaRPr lang="pl-PL" dirty="0"/>
          </a:p>
        </p:txBody>
      </p:sp>
    </p:spTree>
    <p:extLst>
      <p:ext uri="{BB962C8B-B14F-4D97-AF65-F5344CB8AC3E}">
        <p14:creationId xmlns:p14="http://schemas.microsoft.com/office/powerpoint/2010/main" val="3337107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3656029"/>
          </a:xfrm>
        </p:spPr>
        <p:txBody>
          <a:bodyPr>
            <a:normAutofit fontScale="90000"/>
          </a:bodyPr>
          <a:lstStyle/>
          <a:p>
            <a:r>
              <a:rPr lang="pl-PL" dirty="0" smtClean="0"/>
              <a:t/>
            </a:r>
            <a:br>
              <a:rPr lang="pl-PL" dirty="0" smtClean="0"/>
            </a:br>
            <a:r>
              <a:rPr lang="pl-PL" dirty="0" smtClean="0"/>
              <a:t/>
            </a:r>
            <a:br>
              <a:rPr lang="pl-PL" dirty="0" smtClean="0"/>
            </a:br>
            <a:r>
              <a:rPr lang="pl-PL" dirty="0" smtClean="0"/>
              <a:t/>
            </a:r>
            <a:br>
              <a:rPr lang="pl-PL" dirty="0" smtClean="0"/>
            </a:br>
            <a:r>
              <a:rPr lang="pl-PL" dirty="0" smtClean="0"/>
              <a:t>Dziękujemy za uwagę!</a:t>
            </a:r>
            <a:br>
              <a:rPr lang="pl-PL" dirty="0" smtClean="0"/>
            </a:br>
            <a:r>
              <a:rPr lang="pl-PL" dirty="0" smtClean="0"/>
              <a:t/>
            </a:r>
            <a:br>
              <a:rPr lang="pl-PL" dirty="0" smtClean="0"/>
            </a:br>
            <a:endParaRPr lang="pl-PL" dirty="0"/>
          </a:p>
        </p:txBody>
      </p:sp>
      <p:sp>
        <p:nvSpPr>
          <p:cNvPr id="4" name="Uśmiechnięta buźka 3"/>
          <p:cNvSpPr/>
          <p:nvPr/>
        </p:nvSpPr>
        <p:spPr>
          <a:xfrm>
            <a:off x="7215206" y="4929198"/>
            <a:ext cx="1628780" cy="155734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Uśmiechnięta buźka 4"/>
          <p:cNvSpPr/>
          <p:nvPr/>
        </p:nvSpPr>
        <p:spPr>
          <a:xfrm>
            <a:off x="395536" y="573083"/>
            <a:ext cx="1628780" cy="155734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Uśmiechnięta buźka 5"/>
          <p:cNvSpPr/>
          <p:nvPr/>
        </p:nvSpPr>
        <p:spPr>
          <a:xfrm>
            <a:off x="285720" y="4786322"/>
            <a:ext cx="1628780" cy="155734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Uśmiechnięta buźka 6"/>
          <p:cNvSpPr/>
          <p:nvPr/>
        </p:nvSpPr>
        <p:spPr>
          <a:xfrm>
            <a:off x="7000892" y="357166"/>
            <a:ext cx="1628780" cy="155734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507288" cy="1143000"/>
          </a:xfrm>
        </p:spPr>
        <p:txBody>
          <a:bodyPr>
            <a:normAutofit/>
          </a:bodyPr>
          <a:lstStyle/>
          <a:p>
            <a:r>
              <a:rPr lang="pl-PL" sz="3200" b="1" dirty="0"/>
              <a:t>Problemy ze zdrowiem psychicznym nie dotykają jedynie dorosłych, lecz także dzieci i nastolatków. </a:t>
            </a:r>
          </a:p>
        </p:txBody>
      </p:sp>
      <p:sp>
        <p:nvSpPr>
          <p:cNvPr id="3" name="Symbol zastępczy zawartości 2"/>
          <p:cNvSpPr>
            <a:spLocks noGrp="1"/>
          </p:cNvSpPr>
          <p:nvPr>
            <p:ph idx="1"/>
          </p:nvPr>
        </p:nvSpPr>
        <p:spPr/>
        <p:txBody>
          <a:bodyPr>
            <a:normAutofit fontScale="85000" lnSpcReduction="10000"/>
          </a:bodyPr>
          <a:lstStyle/>
          <a:p>
            <a:r>
              <a:rPr lang="pl-PL" i="1" dirty="0" smtClean="0"/>
              <a:t>Szczególnie </a:t>
            </a:r>
            <a:r>
              <a:rPr lang="pl-PL" i="1" dirty="0"/>
              <a:t>okres dorastania </a:t>
            </a:r>
            <a:r>
              <a:rPr lang="pl-PL" dirty="0"/>
              <a:t>charakteryzuje się intensywnymi zmianami na wszystkich płaszczyznach rozwoju - biologicznej, psychologicznej i społecznej. </a:t>
            </a:r>
            <a:endParaRPr lang="pl-PL" dirty="0" smtClean="0"/>
          </a:p>
          <a:p>
            <a:r>
              <a:rPr lang="pl-PL" dirty="0" smtClean="0"/>
              <a:t>Posłuszne</a:t>
            </a:r>
            <a:r>
              <a:rPr lang="pl-PL" dirty="0"/>
              <a:t>, grzeczne dziecko nagle zmienia się w buntownika, który ma własne zdanie, własne tajemnice oraz własną grupę odniesienia. Jednakże manifestowana odmienność czy też pewność siebie nastolatka, bywa niejednokrotnie fasadą, za którą kryją się takie emocje jak lęk, zagubienie, smutek, osamotnienie, bezradność czy wściekłość.</a:t>
            </a:r>
          </a:p>
        </p:txBody>
      </p:sp>
    </p:spTree>
    <p:extLst>
      <p:ext uri="{BB962C8B-B14F-4D97-AF65-F5344CB8AC3E}">
        <p14:creationId xmlns:p14="http://schemas.microsoft.com/office/powerpoint/2010/main" val="982476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276872"/>
            <a:ext cx="7772400" cy="2808312"/>
          </a:xfrm>
        </p:spPr>
        <p:txBody>
          <a:bodyPr>
            <a:normAutofit fontScale="90000"/>
          </a:bodyPr>
          <a:lstStyle/>
          <a:p>
            <a:r>
              <a:rPr lang="pl-PL" sz="3100" dirty="0"/>
              <a:t>Dane statystyczne wskazują, iż około jedna trzecia nastolatków w Polsce ma objawy depresji, z tego jeden na stu ma myśli samobójcze. </a:t>
            </a:r>
            <a:r>
              <a:rPr lang="pl-PL" sz="3100" dirty="0" smtClean="0"/>
              <a:t/>
            </a:r>
            <a:br>
              <a:rPr lang="pl-PL" sz="3100" dirty="0" smtClean="0"/>
            </a:br>
            <a:r>
              <a:rPr lang="pl-PL" sz="3100" dirty="0" smtClean="0"/>
              <a:t>U </a:t>
            </a:r>
            <a:r>
              <a:rPr lang="pl-PL" sz="3100" dirty="0"/>
              <a:t>około 2 procent dzieci depresja rozwija się jeszcze przed okresem dojrzewania. </a:t>
            </a:r>
            <a:br>
              <a:rPr lang="pl-PL" sz="3100" dirty="0"/>
            </a:br>
            <a:endParaRPr lang="pl-PL" dirty="0"/>
          </a:p>
        </p:txBody>
      </p:sp>
    </p:spTree>
    <p:extLst>
      <p:ext uri="{BB962C8B-B14F-4D97-AF65-F5344CB8AC3E}">
        <p14:creationId xmlns:p14="http://schemas.microsoft.com/office/powerpoint/2010/main" val="403727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04665"/>
            <a:ext cx="7772400" cy="1296143"/>
          </a:xfrm>
        </p:spPr>
        <p:txBody>
          <a:bodyPr>
            <a:normAutofit fontScale="90000"/>
          </a:bodyPr>
          <a:lstStyle/>
          <a:p>
            <a:r>
              <a:rPr lang="pl-PL" dirty="0" smtClean="0"/>
              <a:t>Depresja u nastolatków może mieć dwa oblicza:</a:t>
            </a:r>
            <a:endParaRPr lang="pl-PL" dirty="0"/>
          </a:p>
        </p:txBody>
      </p:sp>
      <p:sp>
        <p:nvSpPr>
          <p:cNvPr id="3" name="Podtytuł 2"/>
          <p:cNvSpPr>
            <a:spLocks noGrp="1"/>
          </p:cNvSpPr>
          <p:nvPr>
            <p:ph type="subTitle" idx="1"/>
          </p:nvPr>
        </p:nvSpPr>
        <p:spPr>
          <a:xfrm>
            <a:off x="395536" y="1772816"/>
            <a:ext cx="8352928" cy="4464496"/>
          </a:xfrm>
        </p:spPr>
        <p:txBody>
          <a:bodyPr>
            <a:normAutofit fontScale="77500" lnSpcReduction="20000"/>
          </a:bodyPr>
          <a:lstStyle/>
          <a:p>
            <a:pPr algn="l"/>
            <a:r>
              <a:rPr lang="pl-PL" sz="2400" dirty="0" smtClean="0">
                <a:solidFill>
                  <a:schemeClr val="tx1"/>
                </a:solidFill>
              </a:rPr>
              <a:t>1. Zaburzenia </a:t>
            </a:r>
            <a:r>
              <a:rPr lang="pl-PL" sz="2400" dirty="0">
                <a:solidFill>
                  <a:schemeClr val="tx1"/>
                </a:solidFill>
              </a:rPr>
              <a:t>nastroju </a:t>
            </a:r>
            <a:r>
              <a:rPr lang="pl-PL" sz="2400" dirty="0" smtClean="0">
                <a:solidFill>
                  <a:schemeClr val="tx1"/>
                </a:solidFill>
              </a:rPr>
              <a:t>tj. </a:t>
            </a:r>
            <a:r>
              <a:rPr lang="pl-PL" sz="2400" dirty="0">
                <a:solidFill>
                  <a:schemeClr val="tx1"/>
                </a:solidFill>
              </a:rPr>
              <a:t>smutek, przygnębienie, poczucie bezradności, niska samoocena, nadmierne poczucie winy, apatia, niezdolność do odczuwania przyjemności, nawet z rzeczy, które zwykle dawały radość, brak zainteresowania, drażliwość- zwłaszcza u dzieci i </a:t>
            </a:r>
            <a:r>
              <a:rPr lang="pl-PL" sz="2400" dirty="0" smtClean="0">
                <a:solidFill>
                  <a:schemeClr val="tx1"/>
                </a:solidFill>
              </a:rPr>
              <a:t>młodzieży.</a:t>
            </a:r>
          </a:p>
          <a:p>
            <a:pPr algn="l"/>
            <a:endParaRPr lang="pl-PL" sz="2400" dirty="0" smtClean="0">
              <a:solidFill>
                <a:schemeClr val="tx1"/>
              </a:solidFill>
            </a:endParaRPr>
          </a:p>
          <a:p>
            <a:pPr algn="l"/>
            <a:r>
              <a:rPr lang="pl-PL" sz="2400" dirty="0" smtClean="0">
                <a:solidFill>
                  <a:schemeClr val="tx1"/>
                </a:solidFill>
              </a:rPr>
              <a:t>2. Zachowania agresywne, arogancja, czy abnegacja (nastolatek </a:t>
            </a:r>
            <a:r>
              <a:rPr lang="pl-PL" sz="2400" dirty="0">
                <a:solidFill>
                  <a:schemeClr val="tx1"/>
                </a:solidFill>
              </a:rPr>
              <a:t>zna ogólnie przyjęte normy społeczne, ale je </a:t>
            </a:r>
            <a:r>
              <a:rPr lang="pl-PL" sz="2400" dirty="0" smtClean="0">
                <a:solidFill>
                  <a:schemeClr val="tx1"/>
                </a:solidFill>
              </a:rPr>
              <a:t>łamie). </a:t>
            </a:r>
            <a:r>
              <a:rPr lang="pl-PL" sz="2400" dirty="0">
                <a:solidFill>
                  <a:schemeClr val="tx1"/>
                </a:solidFill>
              </a:rPr>
              <a:t>Może przy tym nadużywać alkoholu, </a:t>
            </a:r>
            <a:r>
              <a:rPr lang="pl-PL" sz="2400" dirty="0">
                <a:solidFill>
                  <a:schemeClr val="tx1"/>
                </a:solidFill>
                <a:hlinkClick r:id="rId2"/>
              </a:rPr>
              <a:t>eksperymentować z narkotykami </a:t>
            </a:r>
            <a:r>
              <a:rPr lang="pl-PL" sz="2400" dirty="0">
                <a:solidFill>
                  <a:schemeClr val="tx1"/>
                </a:solidFill>
              </a:rPr>
              <a:t>albo prowokować bójki</a:t>
            </a:r>
            <a:r>
              <a:rPr lang="pl-PL" sz="2400" dirty="0" smtClean="0">
                <a:solidFill>
                  <a:schemeClr val="tx1"/>
                </a:solidFill>
              </a:rPr>
              <a:t>.</a:t>
            </a:r>
          </a:p>
          <a:p>
            <a:pPr algn="l"/>
            <a:r>
              <a:rPr lang="pl-PL" sz="2400" dirty="0" smtClean="0">
                <a:solidFill>
                  <a:schemeClr val="tx1"/>
                </a:solidFill>
              </a:rPr>
              <a:t> </a:t>
            </a:r>
            <a:r>
              <a:rPr lang="pl-PL" sz="2400" dirty="0">
                <a:solidFill>
                  <a:schemeClr val="tx1"/>
                </a:solidFill>
              </a:rPr>
              <a:t>Jednym z objawów depresji jest też pogorszenie zdolności intelektualnych - pojawiają się gorsze stopnie, wagarowanie, odmówienie chodzenia do szkoły. Młody człowiek nagle przestaje czerpać radość z tego, co sprawiało mu przyjemność - zarzuca uprawianie sportu, czytanie książek, oglądanie telewizji, spotykanie się z przyjaciółmi. Jest zamknięty albo nadmiernie </a:t>
            </a:r>
            <a:r>
              <a:rPr lang="pl-PL" sz="2400" dirty="0" smtClean="0">
                <a:solidFill>
                  <a:schemeClr val="tx1"/>
                </a:solidFill>
              </a:rPr>
              <a:t>pobudzony. Niestety u nastolatków występują częściej te właśnie objawy depresji.</a:t>
            </a:r>
          </a:p>
          <a:p>
            <a:pPr algn="l"/>
            <a:r>
              <a:rPr lang="pl-PL" sz="2400" i="1" u="sng" dirty="0" smtClean="0">
                <a:solidFill>
                  <a:schemeClr val="tx1"/>
                </a:solidFill>
              </a:rPr>
              <a:t>Musimy być wyczuleni na wszelkie zmiany w zachowaniu dziecka, nastolatka (dziecko wesołe nagle staje się </a:t>
            </a:r>
            <a:r>
              <a:rPr lang="pl-PL" sz="2400" i="1" u="sng" dirty="0">
                <a:solidFill>
                  <a:schemeClr val="tx1"/>
                </a:solidFill>
              </a:rPr>
              <a:t>s</a:t>
            </a:r>
            <a:r>
              <a:rPr lang="pl-PL" sz="2400" i="1" u="sng" dirty="0" smtClean="0">
                <a:solidFill>
                  <a:schemeClr val="tx1"/>
                </a:solidFill>
              </a:rPr>
              <a:t>mutne, apatyczne, nastolatek towarzyski, „ułożony” nagle staje się agresywny, wulgarny, stroni od kolegów itp.)</a:t>
            </a:r>
            <a:endParaRPr lang="pl-PL" sz="2400" i="1" u="sng" dirty="0">
              <a:solidFill>
                <a:schemeClr val="tx1"/>
              </a:solidFill>
            </a:endParaRPr>
          </a:p>
          <a:p>
            <a:pPr algn="l"/>
            <a:endParaRPr lang="pl-PL" dirty="0"/>
          </a:p>
        </p:txBody>
      </p:sp>
    </p:spTree>
    <p:extLst>
      <p:ext uri="{BB962C8B-B14F-4D97-AF65-F5344CB8AC3E}">
        <p14:creationId xmlns:p14="http://schemas.microsoft.com/office/powerpoint/2010/main" val="3966152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492897"/>
            <a:ext cx="7772400" cy="2664295"/>
          </a:xfrm>
        </p:spPr>
        <p:txBody>
          <a:bodyPr>
            <a:normAutofit fontScale="90000"/>
          </a:bodyPr>
          <a:lstStyle/>
          <a:p>
            <a:pPr algn="l"/>
            <a:r>
              <a:rPr lang="pl-PL" sz="3100" i="1" u="sng" dirty="0"/>
              <a:t>Przebieg depresji u dzieci do 14. </a:t>
            </a:r>
            <a:r>
              <a:rPr lang="pl-PL" sz="3100" dirty="0"/>
              <a:t>roku życia jest nieco inny niż u starszych. </a:t>
            </a:r>
            <a:r>
              <a:rPr lang="pl-PL" sz="3100" dirty="0" smtClean="0"/>
              <a:t>W </a:t>
            </a:r>
            <a:r>
              <a:rPr lang="pl-PL" sz="3100" dirty="0"/>
              <a:t>wieku 6 –12 lat częściej charakteryzują ją dolegliwości fizyczne, takie jak ból brzucha, głowy, biegunki, zaparcia, brak apetytu czy moczenie nocne</a:t>
            </a:r>
            <a:r>
              <a:rPr lang="pl-PL" sz="3100" dirty="0" smtClean="0"/>
              <a:t>.</a:t>
            </a:r>
            <a:br>
              <a:rPr lang="pl-PL" sz="3100" dirty="0" smtClean="0"/>
            </a:br>
            <a:r>
              <a:rPr lang="pl-PL" sz="2800" dirty="0"/>
              <a:t>Problemy ze snem (bezsenność lub nadmierna senność), zmniejszenie lub zwiększenie apetytu</a:t>
            </a:r>
            <a:r>
              <a:rPr lang="pl-PL" sz="3100" dirty="0"/>
              <a:t/>
            </a:r>
            <a:br>
              <a:rPr lang="pl-PL" sz="3100" dirty="0"/>
            </a:br>
            <a:r>
              <a:rPr lang="pl-PL" sz="3100" i="1" u="sng" dirty="0"/>
              <a:t>Wśród młodzieży </a:t>
            </a:r>
            <a:r>
              <a:rPr lang="pl-PL" sz="3100" dirty="0"/>
              <a:t>przeważają depresje egzogenne, czyli powstałe na skutek czynnika zewnętrznego. Może to być stres związany, na przykład, z niepowodzeniami w szkole, rozwodem rodziców lub nieszczęśliwą miłością. Depresje endogenne są związane z wrodzonymi czynnikami biologicznymi</a:t>
            </a:r>
            <a:br>
              <a:rPr lang="pl-PL" sz="3100" dirty="0"/>
            </a:br>
            <a:r>
              <a:rPr lang="pl-PL" sz="3100" dirty="0"/>
              <a:t>i mają zwykle podłoże genetyczne. Wtedy choroba pojawia się bez wyraźnego powodu.</a:t>
            </a:r>
            <a:r>
              <a:rPr lang="pl-PL" dirty="0"/>
              <a:t/>
            </a:r>
            <a:br>
              <a:rPr lang="pl-PL" dirty="0"/>
            </a:br>
            <a:endParaRPr lang="pl-PL" dirty="0"/>
          </a:p>
        </p:txBody>
      </p:sp>
    </p:spTree>
    <p:extLst>
      <p:ext uri="{BB962C8B-B14F-4D97-AF65-F5344CB8AC3E}">
        <p14:creationId xmlns:p14="http://schemas.microsoft.com/office/powerpoint/2010/main" val="392519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8229600" cy="1224136"/>
          </a:xfrm>
        </p:spPr>
        <p:txBody>
          <a:bodyPr>
            <a:normAutofit fontScale="90000"/>
          </a:bodyPr>
          <a:lstStyle/>
          <a:p>
            <a:r>
              <a:rPr lang="pl-PL" b="1" i="1" dirty="0"/>
              <a:t> </a:t>
            </a:r>
            <a:r>
              <a:rPr lang="pl-PL" sz="4000" b="1" dirty="0"/>
              <a:t>Jak zatem pracować nad rozwojem zdrowia psychicznego naszych dzieci?</a:t>
            </a:r>
            <a:r>
              <a:rPr lang="pl-PL" b="1" dirty="0"/>
              <a:t> </a:t>
            </a:r>
            <a:r>
              <a:rPr lang="pl-PL" dirty="0"/>
              <a:t/>
            </a:r>
            <a:br>
              <a:rPr lang="pl-PL" dirty="0"/>
            </a:br>
            <a:endParaRPr lang="pl-PL" dirty="0"/>
          </a:p>
        </p:txBody>
      </p:sp>
      <p:sp>
        <p:nvSpPr>
          <p:cNvPr id="3" name="Symbol zastępczy zawartości 2"/>
          <p:cNvSpPr>
            <a:spLocks noGrp="1"/>
          </p:cNvSpPr>
          <p:nvPr>
            <p:ph idx="1"/>
          </p:nvPr>
        </p:nvSpPr>
        <p:spPr/>
        <p:txBody>
          <a:bodyPr/>
          <a:lstStyle/>
          <a:p>
            <a:pPr marL="0" indent="0">
              <a:buNone/>
            </a:pPr>
            <a:r>
              <a:rPr lang="pl-PL" dirty="0" smtClean="0"/>
              <a:t>O </a:t>
            </a:r>
            <a:r>
              <a:rPr lang="pl-PL" dirty="0"/>
              <a:t>zdrowie psychiczne dbajmy tak, jak o zdrowie fizyczne – starajmy się to robić każdego dnia. </a:t>
            </a:r>
            <a:endParaRPr lang="pl-PL" dirty="0" smtClean="0"/>
          </a:p>
          <a:p>
            <a:pPr marL="0" indent="0">
              <a:buNone/>
            </a:pPr>
            <a:endParaRPr lang="pl-PL" dirty="0"/>
          </a:p>
          <a:p>
            <a:pPr marL="0" indent="0">
              <a:buNone/>
            </a:pPr>
            <a:r>
              <a:rPr lang="pl-PL" dirty="0" smtClean="0"/>
              <a:t>Oto </a:t>
            </a:r>
            <a:r>
              <a:rPr lang="pl-PL" dirty="0"/>
              <a:t>kilka propozycji, jak w codziennych relacjach z dziećmi i nastolatkami dbać o ich samopoczucie.</a:t>
            </a:r>
          </a:p>
          <a:p>
            <a:endParaRPr lang="pl-PL" dirty="0"/>
          </a:p>
        </p:txBody>
      </p:sp>
    </p:spTree>
    <p:extLst>
      <p:ext uri="{BB962C8B-B14F-4D97-AF65-F5344CB8AC3E}">
        <p14:creationId xmlns:p14="http://schemas.microsoft.com/office/powerpoint/2010/main" val="2948363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765175"/>
            <a:ext cx="8460432" cy="576263"/>
          </a:xfrm>
        </p:spPr>
        <p:txBody>
          <a:bodyPr>
            <a:normAutofit fontScale="90000"/>
          </a:bodyPr>
          <a:lstStyle/>
          <a:p>
            <a:pPr marL="457200" indent="-457200" algn="l">
              <a:buFont typeface="Arial" panose="020B0604020202020204" pitchFamily="34" charset="0"/>
              <a:buChar char="•"/>
            </a:pPr>
            <a:r>
              <a:rPr lang="pl-PL" sz="3100" b="1" dirty="0" smtClean="0"/>
              <a:t/>
            </a:r>
            <a:br>
              <a:rPr lang="pl-PL" sz="3100" b="1" dirty="0" smtClean="0"/>
            </a:br>
            <a:r>
              <a:rPr lang="pl-PL" sz="3100" b="1" dirty="0"/>
              <a:t/>
            </a:r>
            <a:br>
              <a:rPr lang="pl-PL" sz="3100" b="1" dirty="0"/>
            </a:br>
            <a:r>
              <a:rPr lang="pl-PL" sz="3100" b="1" dirty="0" smtClean="0"/>
              <a:t/>
            </a:r>
            <a:br>
              <a:rPr lang="pl-PL" sz="3100" b="1" dirty="0" smtClean="0"/>
            </a:br>
            <a:r>
              <a:rPr lang="pl-PL" sz="3100" b="1" dirty="0"/>
              <a:t/>
            </a:r>
            <a:br>
              <a:rPr lang="pl-PL" sz="3100" b="1" dirty="0"/>
            </a:br>
            <a:r>
              <a:rPr lang="pl-PL" sz="3100" b="1" dirty="0" smtClean="0"/>
              <a:t/>
            </a:r>
            <a:br>
              <a:rPr lang="pl-PL" sz="3100" b="1" dirty="0" smtClean="0"/>
            </a:br>
            <a:r>
              <a:rPr lang="pl-PL" sz="3100" b="1" dirty="0"/>
              <a:t/>
            </a:r>
            <a:br>
              <a:rPr lang="pl-PL" sz="3100" b="1" dirty="0"/>
            </a:br>
            <a:r>
              <a:rPr lang="pl-PL" sz="3100" b="1" dirty="0" smtClean="0"/>
              <a:t/>
            </a:r>
            <a:br>
              <a:rPr lang="pl-PL" sz="3100" b="1" dirty="0" smtClean="0"/>
            </a:br>
            <a:r>
              <a:rPr lang="pl-PL" sz="3100" b="1" dirty="0"/>
              <a:t/>
            </a:r>
            <a:br>
              <a:rPr lang="pl-PL" sz="3100" b="1" dirty="0"/>
            </a:br>
            <a:r>
              <a:rPr lang="pl-PL" sz="3100" b="1" dirty="0" smtClean="0"/>
              <a:t/>
            </a:r>
            <a:br>
              <a:rPr lang="pl-PL" sz="3100" b="1" dirty="0" smtClean="0"/>
            </a:br>
            <a:r>
              <a:rPr lang="pl-PL" sz="3100" b="1" dirty="0"/>
              <a:t/>
            </a:r>
            <a:br>
              <a:rPr lang="pl-PL" sz="3100" b="1" dirty="0"/>
            </a:br>
            <a:r>
              <a:rPr lang="pl-PL" sz="3100" b="1" dirty="0" smtClean="0"/>
              <a:t/>
            </a:r>
            <a:br>
              <a:rPr lang="pl-PL" sz="3100" b="1" dirty="0" smtClean="0"/>
            </a:br>
            <a:r>
              <a:rPr lang="pl-PL" sz="3100" b="1" dirty="0"/>
              <a:t/>
            </a:r>
            <a:br>
              <a:rPr lang="pl-PL" sz="3100" b="1" dirty="0"/>
            </a:br>
            <a:r>
              <a:rPr lang="pl-PL" sz="3100" b="1" dirty="0" smtClean="0"/>
              <a:t/>
            </a:r>
            <a:br>
              <a:rPr lang="pl-PL" sz="3100" b="1" dirty="0" smtClean="0"/>
            </a:br>
            <a:r>
              <a:rPr lang="pl-PL" sz="3100" b="1" dirty="0"/>
              <a:t/>
            </a:r>
            <a:br>
              <a:rPr lang="pl-PL" sz="3100" b="1" dirty="0"/>
            </a:br>
            <a:r>
              <a:rPr lang="pl-PL" sz="3100" b="1" dirty="0" smtClean="0"/>
              <a:t/>
            </a:r>
            <a:br>
              <a:rPr lang="pl-PL" sz="3100" b="1" dirty="0" smtClean="0"/>
            </a:br>
            <a:r>
              <a:rPr lang="pl-PL" sz="3100" b="1" dirty="0"/>
              <a:t>Zacznijcie </a:t>
            </a:r>
            <a:r>
              <a:rPr lang="pl-PL" sz="3100" b="1" dirty="0" smtClean="0"/>
              <a:t>od:</a:t>
            </a:r>
            <a:br>
              <a:rPr lang="pl-PL" sz="3100" b="1" dirty="0" smtClean="0"/>
            </a:br>
            <a:r>
              <a:rPr lang="pl-PL" sz="3100" b="1" dirty="0"/>
              <a:t/>
            </a:r>
            <a:br>
              <a:rPr lang="pl-PL" sz="3100" b="1" dirty="0"/>
            </a:br>
            <a:r>
              <a:rPr lang="pl-PL" sz="3100" b="1" dirty="0" smtClean="0"/>
              <a:t>- </a:t>
            </a:r>
            <a:r>
              <a:rPr lang="pl-PL" sz="3100" dirty="0" smtClean="0"/>
              <a:t>rozmów </a:t>
            </a:r>
            <a:r>
              <a:rPr lang="pl-PL" sz="3100" dirty="0"/>
              <a:t>na tematy, które są dla was ważne (</a:t>
            </a:r>
            <a:r>
              <a:rPr lang="pl-PL" sz="3100" dirty="0" smtClean="0"/>
              <a:t>plany, marzenia</a:t>
            </a:r>
            <a:r>
              <a:rPr lang="pl-PL" sz="3100" dirty="0"/>
              <a:t>, wartości),</a:t>
            </a:r>
            <a:br>
              <a:rPr lang="pl-PL" sz="3100" dirty="0"/>
            </a:br>
            <a:r>
              <a:rPr lang="pl-PL" sz="3100" dirty="0" smtClean="0"/>
              <a:t>- dostrzegania </a:t>
            </a:r>
            <a:r>
              <a:rPr lang="pl-PL" sz="3100" dirty="0"/>
              <a:t>swoich mocnych stron,</a:t>
            </a:r>
            <a:br>
              <a:rPr lang="pl-PL" sz="3100" dirty="0"/>
            </a:br>
            <a:r>
              <a:rPr lang="pl-PL" sz="3100" dirty="0" smtClean="0"/>
              <a:t>- wspólnej zabawy, wspólnie spędzanego czasu </a:t>
            </a:r>
            <a:r>
              <a:rPr lang="pl-PL" sz="3100" dirty="0"/>
              <a:t>(gry, robienie posiłków, wycieczki</a:t>
            </a:r>
            <a:r>
              <a:rPr lang="pl-PL" sz="3100" dirty="0" smtClean="0"/>
              <a:t>),</a:t>
            </a:r>
            <a:br>
              <a:rPr lang="pl-PL" sz="3100" dirty="0" smtClean="0"/>
            </a:br>
            <a:r>
              <a:rPr lang="pl-PL" sz="3100" dirty="0" smtClean="0"/>
              <a:t>- wprowadzenia </a:t>
            </a:r>
            <a:r>
              <a:rPr lang="pl-PL" sz="3100" dirty="0"/>
              <a:t>filozofii szacunku (między rodzicem a dzieckiem/nastolatkiem i rodzeństwem),</a:t>
            </a:r>
            <a:br>
              <a:rPr lang="pl-PL" sz="3100" dirty="0"/>
            </a:br>
            <a:r>
              <a:rPr lang="pl-PL" sz="3100" dirty="0" smtClean="0"/>
              <a:t>- pokazuj </a:t>
            </a:r>
            <a:r>
              <a:rPr lang="pl-PL" sz="3100" dirty="0"/>
              <a:t>swojemu dziecku na swoim przykładzie: optymizm, pozytywne zachowanie, zrozumienie i akceptację uczuć, regulację emocji oraz konstruktywne rozwiązywanie problemów - dziecko uczy się poprzez modelowanie,</a:t>
            </a:r>
            <a:br>
              <a:rPr lang="pl-PL" sz="3100" dirty="0"/>
            </a:br>
            <a:r>
              <a:rPr lang="pl-PL" dirty="0"/>
              <a:t/>
            </a:r>
            <a:br>
              <a:rPr lang="pl-PL" dirty="0"/>
            </a:br>
            <a:endParaRPr lang="pl-PL" dirty="0"/>
          </a:p>
        </p:txBody>
      </p:sp>
      <p:sp>
        <p:nvSpPr>
          <p:cNvPr id="5" name="Symbol zastępczy zawartości 4"/>
          <p:cNvSpPr>
            <a:spLocks noGrp="1"/>
          </p:cNvSpPr>
          <p:nvPr>
            <p:ph idx="4294967295"/>
          </p:nvPr>
        </p:nvSpPr>
        <p:spPr>
          <a:xfrm>
            <a:off x="0" y="1341438"/>
            <a:ext cx="8362950" cy="5400675"/>
          </a:xfrm>
        </p:spPr>
        <p:txBody>
          <a:bodyPr/>
          <a:lstStyle/>
          <a:p>
            <a:pPr marL="0" indent="0">
              <a:buNone/>
            </a:pPr>
            <a:r>
              <a:rPr lang="pl-PL" dirty="0" smtClean="0"/>
              <a:t> </a:t>
            </a:r>
            <a:endParaRPr lang="pl-PL" dirty="0"/>
          </a:p>
          <a:p>
            <a:endParaRPr lang="pl-PL" dirty="0" smtClean="0"/>
          </a:p>
          <a:p>
            <a:endParaRPr lang="pl-PL" dirty="0"/>
          </a:p>
        </p:txBody>
      </p:sp>
    </p:spTree>
    <p:extLst>
      <p:ext uri="{BB962C8B-B14F-4D97-AF65-F5344CB8AC3E}">
        <p14:creationId xmlns:p14="http://schemas.microsoft.com/office/powerpoint/2010/main" val="168559116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1030</Words>
  <Application>Microsoft Office PowerPoint</Application>
  <PresentationFormat>Pokaz na ekranie (4:3)</PresentationFormat>
  <Paragraphs>58</Paragraphs>
  <Slides>35</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35</vt:i4>
      </vt:variant>
    </vt:vector>
  </HeadingPairs>
  <TitlesOfParts>
    <vt:vector size="38" baseType="lpstr">
      <vt:lpstr>Arial</vt:lpstr>
      <vt:lpstr>Calibri</vt:lpstr>
      <vt:lpstr>Motyw pakietu Office</vt:lpstr>
      <vt:lpstr>Jak dbać o zdrowie psychiczne dzieci i młodzieży?</vt:lpstr>
      <vt:lpstr>Nie ma zdrowia, bez zdrowia psychicznego.  Zdrowie to według przyjętej w 1948 r. konstytucji Światowej Organizacji Zdrowia pełny dobrostan fizyczny, psychiczny i społeczny człowieka.  Choroba psychiczna to stan nieprawidłowego funkcjonowania psychiki. CHOROBY PSYCHICZNE:  Depresja , Fobie, Mania, Schizofrenia, Zaburzenia osobowości,  Nerwice,  Zaburzenia odżywiania i inne. Według Światowej Organizacji Zdrowia zaburzenia psychiczne dotyczą aż 20% ludności. Najpowszechniejsza jest depresja – cierpi na nią 160 milionów osób na całym świecie. Według prognoz Światowej Organizacji Zdrowia w 2020 roku depresja jest na drugim miejscu wśród najczęstszych chorób psychicznych, a do 2030 roku będzie na pierwszym.</vt:lpstr>
      <vt:lpstr>Podobnie jak w przypadku zdrowia fizycznego, nikt nie przechodzi przez życie bez problemów ze zdrowiem psychicznym. Wiele z nich jest normalną częścią naszej egzystencji - to dzięki nim uczymy się        i rozwijamy. Z czasem również pokonujemy je sami, bądź z pomocą najbliższych. Niestety, w przypadku niektórych osób problemy, które się u nich pojawiają, są na tyle poważne, że wsparcie i wskazówki ze strony przyjaciół czy rodziny są niewystarczające i potrzebna jest wówczas specjalistyczna pomoc. </vt:lpstr>
      <vt:lpstr>Problemy ze zdrowiem psychicznym nie dotykają jedynie dorosłych, lecz także dzieci i nastolatków. </vt:lpstr>
      <vt:lpstr>Dane statystyczne wskazują, iż około jedna trzecia nastolatków w Polsce ma objawy depresji, z tego jeden na stu ma myśli samobójcze.  U około 2 procent dzieci depresja rozwija się jeszcze przed okresem dojrzewania.  </vt:lpstr>
      <vt:lpstr>Depresja u nastolatków może mieć dwa oblicza:</vt:lpstr>
      <vt:lpstr>Przebieg depresji u dzieci do 14. roku życia jest nieco inny niż u starszych. W wieku 6 –12 lat częściej charakteryzują ją dolegliwości fizyczne, takie jak ból brzucha, głowy, biegunki, zaparcia, brak apetytu czy moczenie nocne. Problemy ze snem (bezsenność lub nadmierna senność), zmniejszenie lub zwiększenie apetytu Wśród młodzieży przeważają depresje egzogenne, czyli powstałe na skutek czynnika zewnętrznego. Może to być stres związany, na przykład, z niepowodzeniami w szkole, rozwodem rodziców lub nieszczęśliwą miłością. Depresje endogenne są związane z wrodzonymi czynnikami biologicznymi i mają zwykle podłoże genetyczne. Wtedy choroba pojawia się bez wyraźnego powodu. </vt:lpstr>
      <vt:lpstr> Jak zatem pracować nad rozwojem zdrowia psychicznego naszych dzieci?  </vt:lpstr>
      <vt:lpstr>               Zacznijcie od:  - rozmów na tematy, które są dla was ważne (plany, marzenia, wartości), - dostrzegania swoich mocnych stron, - wspólnej zabawy, wspólnie spędzanego czasu (gry, robienie posiłków, wycieczki), - wprowadzenia filozofii szacunku (między rodzicem a dzieckiem/nastolatkiem i rodzeństwem), - pokazuj swojemu dziecku na swoim przykładzie: optymizm, pozytywne zachowanie, zrozumienie i akceptację uczuć, regulację emocji oraz konstruktywne rozwiązywanie problemów - dziecko uczy się poprzez modelowanie,  </vt:lpstr>
      <vt:lpstr>Prezentacja programu PowerPoint</vt:lpstr>
      <vt:lpstr>Rodzice są pierwszymi osobami, które mogą dostrzec zmiany nastroju lub zachowania, które wydają się nadmierne lub niezwykłe, być może trwające dłużej niż przeciętnie.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Pomagaj</vt:lpstr>
      <vt:lpstr>Powiedz nie </vt:lpstr>
      <vt:lpstr>Rozwijaj swoje zainteresowania </vt:lpstr>
      <vt:lpstr>Sprawiaj sobie przyjemności </vt:lpstr>
      <vt:lpstr>Dbaj o relacje z innymi ludźmi </vt:lpstr>
      <vt:lpstr>Pamiętajmy, że człowiek optymistycznie nastawiony do życia jest bardziej szczęśliwy. </vt:lpstr>
      <vt:lpstr>  Źródła:  http://myslepozytywnie.pl/publikacje/prezentacje/Prezentacja%207%20Jak%20wspier ac%20zdrowie%20psychiczne%20naszych%20dzieci%20(rodzice).pdf http://www.czytelniamedyczna.pl/4302,zdrowie-psychiczne-dzieci-i-mlodziezy-wpolsce-stan-rozwoju-opieki-psychiatrycz.html Czasopismo „Głos pedagogiczny” październik 2019 (111), „Budujmy komunikację z dzieckiem”, Issn 1988-6760 Opracowała: J. Chmielewska-pedagog szkolny </vt:lpstr>
      <vt:lpstr>   Dziękujemy za uwagę!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Słowa mają moc…</dc:title>
  <dc:creator>admin</dc:creator>
  <cp:lastModifiedBy>Pedagog</cp:lastModifiedBy>
  <cp:revision>49</cp:revision>
  <dcterms:created xsi:type="dcterms:W3CDTF">2017-02-15T09:06:17Z</dcterms:created>
  <dcterms:modified xsi:type="dcterms:W3CDTF">2022-04-21T10:19:17Z</dcterms:modified>
</cp:coreProperties>
</file>